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57" r:id="rId3"/>
    <p:sldId id="259" r:id="rId4"/>
    <p:sldId id="260" r:id="rId5"/>
    <p:sldId id="345" r:id="rId6"/>
    <p:sldId id="346" r:id="rId7"/>
    <p:sldId id="347" r:id="rId8"/>
    <p:sldId id="348" r:id="rId9"/>
    <p:sldId id="349" r:id="rId10"/>
    <p:sldId id="350" r:id="rId11"/>
    <p:sldId id="351" r:id="rId12"/>
    <p:sldId id="304" r:id="rId13"/>
    <p:sldId id="353" r:id="rId14"/>
    <p:sldId id="352" r:id="rId15"/>
    <p:sldId id="354" r:id="rId16"/>
    <p:sldId id="358" r:id="rId17"/>
    <p:sldId id="359" r:id="rId18"/>
    <p:sldId id="355" r:id="rId19"/>
    <p:sldId id="356" r:id="rId20"/>
    <p:sldId id="357" r:id="rId21"/>
    <p:sldId id="360" r:id="rId22"/>
    <p:sldId id="361" r:id="rId23"/>
    <p:sldId id="362" r:id="rId24"/>
    <p:sldId id="363" r:id="rId25"/>
    <p:sldId id="344" r:id="rId26"/>
    <p:sldId id="342" r:id="rId27"/>
    <p:sldId id="364" r:id="rId2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21"/>
    <p:restoredTop sz="94694"/>
  </p:normalViewPr>
  <p:slideViewPr>
    <p:cSldViewPr snapToGrid="0">
      <p:cViewPr varScale="1">
        <p:scale>
          <a:sx n="67" d="100"/>
          <a:sy n="67" d="100"/>
        </p:scale>
        <p:origin x="84" y="6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 name="Shape 112"/>
          <p:cNvSpPr>
            <a:spLocks noGrp="1" noRot="1" noChangeAspect="1"/>
          </p:cNvSpPr>
          <p:nvPr>
            <p:ph type="sldImg"/>
          </p:nvPr>
        </p:nvSpPr>
        <p:spPr>
          <a:xfrm>
            <a:off x="1143000" y="685800"/>
            <a:ext cx="4572000" cy="3429000"/>
          </a:xfrm>
          <a:prstGeom prst="rect">
            <a:avLst/>
          </a:prstGeom>
        </p:spPr>
        <p:txBody>
          <a:bodyPr/>
          <a:lstStyle/>
          <a:p>
            <a:endParaRPr/>
          </a:p>
        </p:txBody>
      </p:sp>
      <p:sp>
        <p:nvSpPr>
          <p:cNvPr id="113" name="Shape 11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400">
        <a:latin typeface="+mj-lt"/>
        <a:ea typeface="+mj-ea"/>
        <a:cs typeface="+mj-cs"/>
        <a:sym typeface="Arial"/>
      </a:defRPr>
    </a:lvl1pPr>
    <a:lvl2pPr indent="228600" latinLnBrk="0">
      <a:defRPr sz="1400">
        <a:latin typeface="+mj-lt"/>
        <a:ea typeface="+mj-ea"/>
        <a:cs typeface="+mj-cs"/>
        <a:sym typeface="Arial"/>
      </a:defRPr>
    </a:lvl2pPr>
    <a:lvl3pPr indent="457200" latinLnBrk="0">
      <a:defRPr sz="1400">
        <a:latin typeface="+mj-lt"/>
        <a:ea typeface="+mj-ea"/>
        <a:cs typeface="+mj-cs"/>
        <a:sym typeface="Arial"/>
      </a:defRPr>
    </a:lvl3pPr>
    <a:lvl4pPr indent="685800" latinLnBrk="0">
      <a:defRPr sz="1400">
        <a:latin typeface="+mj-lt"/>
        <a:ea typeface="+mj-ea"/>
        <a:cs typeface="+mj-cs"/>
        <a:sym typeface="Arial"/>
      </a:defRPr>
    </a:lvl4pPr>
    <a:lvl5pPr indent="914400" latinLnBrk="0">
      <a:defRPr sz="1400">
        <a:latin typeface="+mj-lt"/>
        <a:ea typeface="+mj-ea"/>
        <a:cs typeface="+mj-cs"/>
        <a:sym typeface="Arial"/>
      </a:defRPr>
    </a:lvl5pPr>
    <a:lvl6pPr indent="1143000" latinLnBrk="0">
      <a:defRPr sz="1400">
        <a:latin typeface="+mj-lt"/>
        <a:ea typeface="+mj-ea"/>
        <a:cs typeface="+mj-cs"/>
        <a:sym typeface="Arial"/>
      </a:defRPr>
    </a:lvl6pPr>
    <a:lvl7pPr indent="1371600" latinLnBrk="0">
      <a:defRPr sz="1400">
        <a:latin typeface="+mj-lt"/>
        <a:ea typeface="+mj-ea"/>
        <a:cs typeface="+mj-cs"/>
        <a:sym typeface="Arial"/>
      </a:defRPr>
    </a:lvl7pPr>
    <a:lvl8pPr indent="1600200" latinLnBrk="0">
      <a:defRPr sz="1400">
        <a:latin typeface="+mj-lt"/>
        <a:ea typeface="+mj-ea"/>
        <a:cs typeface="+mj-cs"/>
        <a:sym typeface="Arial"/>
      </a:defRPr>
    </a:lvl8pPr>
    <a:lvl9pPr indent="1828800" latinLnBrk="0">
      <a:defRPr sz="1400">
        <a:latin typeface="+mj-lt"/>
        <a:ea typeface="+mj-ea"/>
        <a:cs typeface="+mj-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OBJECT">
    <p:spTree>
      <p:nvGrpSpPr>
        <p:cNvPr id="1" name=""/>
        <p:cNvGrpSpPr/>
        <p:nvPr/>
      </p:nvGrpSpPr>
      <p:grpSpPr>
        <a:xfrm>
          <a:off x="0" y="0"/>
          <a:ext cx="0" cy="0"/>
          <a:chOff x="0" y="0"/>
          <a:chExt cx="0" cy="0"/>
        </a:xfrm>
      </p:grpSpPr>
      <p:sp>
        <p:nvSpPr>
          <p:cNvPr id="11" name="Texte du titre"/>
          <p:cNvSpPr txBox="1">
            <a:spLocks noGrp="1"/>
          </p:cNvSpPr>
          <p:nvPr>
            <p:ph type="title"/>
          </p:nvPr>
        </p:nvSpPr>
        <p:spPr>
          <a:prstGeom prst="rect">
            <a:avLst/>
          </a:prstGeom>
        </p:spPr>
        <p:txBody>
          <a:bodyPr/>
          <a:lstStyle/>
          <a:p>
            <a:r>
              <a:t>Texte du titre</a:t>
            </a:r>
          </a:p>
        </p:txBody>
      </p:sp>
      <p:sp>
        <p:nvSpPr>
          <p:cNvPr id="12" name="Texte niveau 1…"/>
          <p:cNvSpPr txBox="1">
            <a:spLocks noGrp="1"/>
          </p:cNvSpPr>
          <p:nvPr>
            <p:ph type="body" idx="1"/>
          </p:nvPr>
        </p:nvSpPr>
        <p:spPr>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13"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p:spTree>
      <p:nvGrpSpPr>
        <p:cNvPr id="1" name=""/>
        <p:cNvGrpSpPr/>
        <p:nvPr/>
      </p:nvGrpSpPr>
      <p:grpSpPr>
        <a:xfrm>
          <a:off x="0" y="0"/>
          <a:ext cx="0" cy="0"/>
          <a:chOff x="0" y="0"/>
          <a:chExt cx="0" cy="0"/>
        </a:xfrm>
      </p:grpSpPr>
      <p:sp>
        <p:nvSpPr>
          <p:cNvPr id="104" name="Texte du titre"/>
          <p:cNvSpPr txBox="1">
            <a:spLocks noGrp="1"/>
          </p:cNvSpPr>
          <p:nvPr>
            <p:ph type="title"/>
          </p:nvPr>
        </p:nvSpPr>
        <p:spPr>
          <a:xfrm>
            <a:off x="1524000" y="1122362"/>
            <a:ext cx="9144000" cy="2387601"/>
          </a:xfrm>
          <a:prstGeom prst="rect">
            <a:avLst/>
          </a:prstGeom>
        </p:spPr>
        <p:txBody>
          <a:bodyPr anchor="b"/>
          <a:lstStyle>
            <a:lvl1pPr algn="ctr">
              <a:defRPr sz="6000"/>
            </a:lvl1pPr>
          </a:lstStyle>
          <a:p>
            <a:r>
              <a:t>Texte du titre</a:t>
            </a:r>
          </a:p>
        </p:txBody>
      </p:sp>
      <p:sp>
        <p:nvSpPr>
          <p:cNvPr id="105" name="Texte niveau 1…"/>
          <p:cNvSpPr txBox="1">
            <a:spLocks noGrp="1"/>
          </p:cNvSpPr>
          <p:nvPr>
            <p:ph type="body" sz="quarter" idx="1"/>
          </p:nvPr>
        </p:nvSpPr>
        <p:spPr>
          <a:xfrm>
            <a:off x="1524000" y="3602037"/>
            <a:ext cx="9144000" cy="1655763"/>
          </a:xfrm>
          <a:prstGeom prst="rect">
            <a:avLst/>
          </a:prstGeom>
        </p:spPr>
        <p:txBody>
          <a:bodyPr/>
          <a:lstStyle>
            <a:lvl1pPr marL="406400" indent="-355600" algn="ctr">
              <a:buClrTx/>
              <a:buSzTx/>
              <a:buFontTx/>
              <a:buNone/>
              <a:defRPr sz="2400"/>
            </a:lvl1pPr>
            <a:lvl2pPr marL="406400" indent="127000" algn="ctr">
              <a:buClrTx/>
              <a:buSzTx/>
              <a:buFontTx/>
              <a:buNone/>
              <a:defRPr sz="2400"/>
            </a:lvl2pPr>
            <a:lvl3pPr marL="406400" indent="609600" algn="ctr">
              <a:buClrTx/>
              <a:buSzTx/>
              <a:buFontTx/>
              <a:buNone/>
              <a:defRPr sz="2400"/>
            </a:lvl3pPr>
            <a:lvl4pPr marL="406400" indent="1079500" algn="ctr">
              <a:buClrTx/>
              <a:buSzTx/>
              <a:buFontTx/>
              <a:buNone/>
              <a:defRPr sz="2400"/>
            </a:lvl4pPr>
            <a:lvl5pPr marL="406400" indent="1536700" algn="ctr">
              <a:buClrTx/>
              <a:buSzTx/>
              <a:buFontTx/>
              <a:buNone/>
              <a:defRPr sz="2400"/>
            </a:lvl5pPr>
          </a:lstStyle>
          <a:p>
            <a:r>
              <a:t>Texte niveau 1</a:t>
            </a:r>
          </a:p>
          <a:p>
            <a:pPr lvl="1"/>
            <a:r>
              <a:t>Texte niveau 2</a:t>
            </a:r>
          </a:p>
          <a:p>
            <a:pPr lvl="2"/>
            <a:r>
              <a:t>Texte niveau 3</a:t>
            </a:r>
          </a:p>
          <a:p>
            <a:pPr lvl="3"/>
            <a:r>
              <a:t>Texte niveau 4</a:t>
            </a:r>
          </a:p>
          <a:p>
            <a:pPr lvl="4"/>
            <a:r>
              <a:t>Texte niveau 5</a:t>
            </a:r>
          </a:p>
        </p:txBody>
      </p:sp>
      <p:sp>
        <p:nvSpPr>
          <p:cNvPr id="106"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VERTICAL_TEXT">
    <p:spTree>
      <p:nvGrpSpPr>
        <p:cNvPr id="1" name=""/>
        <p:cNvGrpSpPr/>
        <p:nvPr/>
      </p:nvGrpSpPr>
      <p:grpSpPr>
        <a:xfrm>
          <a:off x="0" y="0"/>
          <a:ext cx="0" cy="0"/>
          <a:chOff x="0" y="0"/>
          <a:chExt cx="0" cy="0"/>
        </a:xfrm>
      </p:grpSpPr>
      <p:sp>
        <p:nvSpPr>
          <p:cNvPr id="29" name="Texte du titre"/>
          <p:cNvSpPr txBox="1">
            <a:spLocks noGrp="1"/>
          </p:cNvSpPr>
          <p:nvPr>
            <p:ph type="title"/>
          </p:nvPr>
        </p:nvSpPr>
        <p:spPr>
          <a:prstGeom prst="rect">
            <a:avLst/>
          </a:prstGeom>
        </p:spPr>
        <p:txBody>
          <a:bodyPr/>
          <a:lstStyle/>
          <a:p>
            <a:r>
              <a:t>Texte du titre</a:t>
            </a:r>
          </a:p>
        </p:txBody>
      </p:sp>
      <p:sp>
        <p:nvSpPr>
          <p:cNvPr id="30" name="Texte niveau 1…"/>
          <p:cNvSpPr txBox="1">
            <a:spLocks noGrp="1"/>
          </p:cNvSpPr>
          <p:nvPr>
            <p:ph type="body" idx="1"/>
          </p:nvPr>
        </p:nvSpPr>
        <p:spPr>
          <a:xfrm rot="5400000">
            <a:off x="3920332" y="-1256508"/>
            <a:ext cx="4351338" cy="10515601"/>
          </a:xfrm>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3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ICTURE_WITH_CAPTION_TEXT">
    <p:spTree>
      <p:nvGrpSpPr>
        <p:cNvPr id="1" name=""/>
        <p:cNvGrpSpPr/>
        <p:nvPr/>
      </p:nvGrpSpPr>
      <p:grpSpPr>
        <a:xfrm>
          <a:off x="0" y="0"/>
          <a:ext cx="0" cy="0"/>
          <a:chOff x="0" y="0"/>
          <a:chExt cx="0" cy="0"/>
        </a:xfrm>
      </p:grpSpPr>
      <p:sp>
        <p:nvSpPr>
          <p:cNvPr id="38" name="Texte du titre"/>
          <p:cNvSpPr txBox="1">
            <a:spLocks noGrp="1"/>
          </p:cNvSpPr>
          <p:nvPr>
            <p:ph type="title"/>
          </p:nvPr>
        </p:nvSpPr>
        <p:spPr>
          <a:xfrm>
            <a:off x="839787" y="457200"/>
            <a:ext cx="3932239" cy="1600200"/>
          </a:xfrm>
          <a:prstGeom prst="rect">
            <a:avLst/>
          </a:prstGeom>
        </p:spPr>
        <p:txBody>
          <a:bodyPr anchor="b"/>
          <a:lstStyle>
            <a:lvl1pPr>
              <a:defRPr sz="3200"/>
            </a:lvl1pPr>
          </a:lstStyle>
          <a:p>
            <a:r>
              <a:t>Texte du titre</a:t>
            </a:r>
          </a:p>
        </p:txBody>
      </p:sp>
      <p:sp>
        <p:nvSpPr>
          <p:cNvPr id="39" name="Google Shape;35;p37"/>
          <p:cNvSpPr>
            <a:spLocks noGrp="1"/>
          </p:cNvSpPr>
          <p:nvPr>
            <p:ph type="pic" sz="half" idx="21"/>
          </p:nvPr>
        </p:nvSpPr>
        <p:spPr>
          <a:xfrm>
            <a:off x="5183187" y="987425"/>
            <a:ext cx="6172201" cy="4873625"/>
          </a:xfrm>
          <a:prstGeom prst="rect">
            <a:avLst/>
          </a:prstGeom>
        </p:spPr>
        <p:txBody>
          <a:bodyPr lIns="91439" tIns="45719" rIns="91439" bIns="45719">
            <a:noAutofit/>
          </a:bodyPr>
          <a:lstStyle/>
          <a:p>
            <a:endParaRPr/>
          </a:p>
        </p:txBody>
      </p:sp>
      <p:sp>
        <p:nvSpPr>
          <p:cNvPr id="40" name="Texte niveau 1…"/>
          <p:cNvSpPr txBox="1">
            <a:spLocks noGrp="1"/>
          </p:cNvSpPr>
          <p:nvPr>
            <p:ph type="body" sz="quarter" idx="1"/>
          </p:nvPr>
        </p:nvSpPr>
        <p:spPr>
          <a:xfrm>
            <a:off x="839787" y="2057400"/>
            <a:ext cx="3932239" cy="3811588"/>
          </a:xfrm>
          <a:prstGeom prst="rect">
            <a:avLst/>
          </a:prstGeom>
        </p:spPr>
        <p:txBody>
          <a:bodyPr/>
          <a:lstStyle>
            <a:lvl1pPr marL="228600" indent="0">
              <a:buClrTx/>
              <a:buSzTx/>
              <a:buFontTx/>
              <a:buNone/>
              <a:defRPr sz="1600"/>
            </a:lvl1pPr>
            <a:lvl2pPr marL="228600" indent="457200">
              <a:buClrTx/>
              <a:buSzTx/>
              <a:buFontTx/>
              <a:buNone/>
              <a:defRPr sz="1600"/>
            </a:lvl2pPr>
            <a:lvl3pPr marL="228600" indent="914400">
              <a:buClrTx/>
              <a:buSzTx/>
              <a:buFontTx/>
              <a:buNone/>
              <a:defRPr sz="1600"/>
            </a:lvl3pPr>
            <a:lvl4pPr marL="228600" indent="1371600">
              <a:buClrTx/>
              <a:buSzTx/>
              <a:buFontTx/>
              <a:buNone/>
              <a:defRPr sz="1600"/>
            </a:lvl4pPr>
            <a:lvl5pPr marL="228600" indent="1828800">
              <a:buClrTx/>
              <a:buSzTx/>
              <a:buFontTx/>
              <a:buNone/>
              <a:defRPr sz="1600"/>
            </a:lvl5pPr>
          </a:lstStyle>
          <a:p>
            <a:r>
              <a:t>Texte niveau 1</a:t>
            </a:r>
          </a:p>
          <a:p>
            <a:pPr lvl="1"/>
            <a:r>
              <a:t>Texte niveau 2</a:t>
            </a:r>
          </a:p>
          <a:p>
            <a:pPr lvl="2"/>
            <a:r>
              <a:t>Texte niveau 3</a:t>
            </a:r>
          </a:p>
          <a:p>
            <a:pPr lvl="3"/>
            <a:r>
              <a:t>Texte niveau 4</a:t>
            </a:r>
          </a:p>
          <a:p>
            <a:pPr lvl="4"/>
            <a:r>
              <a:t>Texte niveau 5</a:t>
            </a:r>
          </a:p>
        </p:txBody>
      </p:sp>
      <p:sp>
        <p:nvSpPr>
          <p:cNvPr id="4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OBJECT_WITH_CAPTION_TEXT">
    <p:spTree>
      <p:nvGrpSpPr>
        <p:cNvPr id="1" name=""/>
        <p:cNvGrpSpPr/>
        <p:nvPr/>
      </p:nvGrpSpPr>
      <p:grpSpPr>
        <a:xfrm>
          <a:off x="0" y="0"/>
          <a:ext cx="0" cy="0"/>
          <a:chOff x="0" y="0"/>
          <a:chExt cx="0" cy="0"/>
        </a:xfrm>
      </p:grpSpPr>
      <p:sp>
        <p:nvSpPr>
          <p:cNvPr id="48" name="Texte du titre"/>
          <p:cNvSpPr txBox="1">
            <a:spLocks noGrp="1"/>
          </p:cNvSpPr>
          <p:nvPr>
            <p:ph type="title"/>
          </p:nvPr>
        </p:nvSpPr>
        <p:spPr>
          <a:xfrm>
            <a:off x="839787" y="457200"/>
            <a:ext cx="3932239" cy="1600200"/>
          </a:xfrm>
          <a:prstGeom prst="rect">
            <a:avLst/>
          </a:prstGeom>
        </p:spPr>
        <p:txBody>
          <a:bodyPr anchor="b"/>
          <a:lstStyle>
            <a:lvl1pPr>
              <a:defRPr sz="3200"/>
            </a:lvl1pPr>
          </a:lstStyle>
          <a:p>
            <a:r>
              <a:t>Texte du titre</a:t>
            </a:r>
          </a:p>
        </p:txBody>
      </p:sp>
      <p:sp>
        <p:nvSpPr>
          <p:cNvPr id="49" name="Texte niveau 1…"/>
          <p:cNvSpPr txBox="1">
            <a:spLocks noGrp="1"/>
          </p:cNvSpPr>
          <p:nvPr>
            <p:ph type="body" sz="half" idx="1"/>
          </p:nvPr>
        </p:nvSpPr>
        <p:spPr>
          <a:xfrm>
            <a:off x="5183187" y="987425"/>
            <a:ext cx="6172201" cy="4873625"/>
          </a:xfrm>
          <a:prstGeom prst="rect">
            <a:avLst/>
          </a:prstGeom>
        </p:spPr>
        <p:txBody>
          <a:bodyPr/>
          <a:lstStyle>
            <a:lvl1pPr indent="-431800">
              <a:buSzPts val="3200"/>
              <a:defRPr sz="3200"/>
            </a:lvl1pPr>
            <a:lvl2pPr marL="972457" indent="-464457">
              <a:buSzPts val="3200"/>
              <a:defRPr sz="3200"/>
            </a:lvl2pPr>
            <a:lvl3pPr marL="1498600" indent="-508000">
              <a:buSzPts val="3200"/>
              <a:defRPr sz="3200"/>
            </a:lvl3pPr>
            <a:lvl4pPr marL="2042160" indent="-568960">
              <a:buSzPts val="3200"/>
              <a:defRPr sz="3200"/>
            </a:lvl4pPr>
            <a:lvl5pPr marL="2499360" indent="-568960">
              <a:buSzPts val="3200"/>
              <a:defRPr sz="3200"/>
            </a:lvl5pPr>
          </a:lstStyle>
          <a:p>
            <a:r>
              <a:t>Texte niveau 1</a:t>
            </a:r>
          </a:p>
          <a:p>
            <a:pPr lvl="1"/>
            <a:r>
              <a:t>Texte niveau 2</a:t>
            </a:r>
          </a:p>
          <a:p>
            <a:pPr lvl="2"/>
            <a:r>
              <a:t>Texte niveau 3</a:t>
            </a:r>
          </a:p>
          <a:p>
            <a:pPr lvl="3"/>
            <a:r>
              <a:t>Texte niveau 4</a:t>
            </a:r>
          </a:p>
          <a:p>
            <a:pPr lvl="4"/>
            <a:r>
              <a:t>Texte niveau 5</a:t>
            </a:r>
          </a:p>
        </p:txBody>
      </p:sp>
      <p:sp>
        <p:nvSpPr>
          <p:cNvPr id="50" name="Google Shape;43;p38"/>
          <p:cNvSpPr txBox="1">
            <a:spLocks noGrp="1"/>
          </p:cNvSpPr>
          <p:nvPr>
            <p:ph type="body" sz="quarter" idx="21"/>
          </p:nvPr>
        </p:nvSpPr>
        <p:spPr>
          <a:xfrm>
            <a:off x="839787" y="2057400"/>
            <a:ext cx="3932238" cy="3811588"/>
          </a:xfrm>
          <a:prstGeom prst="rect">
            <a:avLst/>
          </a:prstGeom>
        </p:spPr>
        <p:txBody>
          <a:bodyPr/>
          <a:lstStyle/>
          <a:p>
            <a:pPr marL="228600" indent="0">
              <a:buClrTx/>
              <a:buSzTx/>
              <a:buFontTx/>
              <a:buNone/>
              <a:defRPr sz="1600"/>
            </a:pPr>
            <a:endParaRPr/>
          </a:p>
        </p:txBody>
      </p:sp>
      <p:sp>
        <p:nvSpPr>
          <p:cNvPr id="5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58"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_ONLY">
    <p:spTree>
      <p:nvGrpSpPr>
        <p:cNvPr id="1" name=""/>
        <p:cNvGrpSpPr/>
        <p:nvPr/>
      </p:nvGrpSpPr>
      <p:grpSpPr>
        <a:xfrm>
          <a:off x="0" y="0"/>
          <a:ext cx="0" cy="0"/>
          <a:chOff x="0" y="0"/>
          <a:chExt cx="0" cy="0"/>
        </a:xfrm>
      </p:grpSpPr>
      <p:sp>
        <p:nvSpPr>
          <p:cNvPr id="65" name="Texte du titre"/>
          <p:cNvSpPr txBox="1">
            <a:spLocks noGrp="1"/>
          </p:cNvSpPr>
          <p:nvPr>
            <p:ph type="title"/>
          </p:nvPr>
        </p:nvSpPr>
        <p:spPr>
          <a:prstGeom prst="rect">
            <a:avLst/>
          </a:prstGeom>
        </p:spPr>
        <p:txBody>
          <a:bodyPr/>
          <a:lstStyle/>
          <a:p>
            <a:r>
              <a:t>Texte du titre</a:t>
            </a:r>
          </a:p>
        </p:txBody>
      </p:sp>
      <p:sp>
        <p:nvSpPr>
          <p:cNvPr id="66"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WO_OBJECTS_WITH_TEXT">
    <p:spTree>
      <p:nvGrpSpPr>
        <p:cNvPr id="1" name=""/>
        <p:cNvGrpSpPr/>
        <p:nvPr/>
      </p:nvGrpSpPr>
      <p:grpSpPr>
        <a:xfrm>
          <a:off x="0" y="0"/>
          <a:ext cx="0" cy="0"/>
          <a:chOff x="0" y="0"/>
          <a:chExt cx="0" cy="0"/>
        </a:xfrm>
      </p:grpSpPr>
      <p:sp>
        <p:nvSpPr>
          <p:cNvPr id="73" name="Texte du titre"/>
          <p:cNvSpPr txBox="1">
            <a:spLocks noGrp="1"/>
          </p:cNvSpPr>
          <p:nvPr>
            <p:ph type="title"/>
          </p:nvPr>
        </p:nvSpPr>
        <p:spPr>
          <a:xfrm>
            <a:off x="839787" y="365125"/>
            <a:ext cx="10515601" cy="1325563"/>
          </a:xfrm>
          <a:prstGeom prst="rect">
            <a:avLst/>
          </a:prstGeom>
        </p:spPr>
        <p:txBody>
          <a:bodyPr/>
          <a:lstStyle/>
          <a:p>
            <a:r>
              <a:t>Texte du titre</a:t>
            </a:r>
          </a:p>
        </p:txBody>
      </p:sp>
      <p:sp>
        <p:nvSpPr>
          <p:cNvPr id="74" name="Texte niveau 1…"/>
          <p:cNvSpPr txBox="1">
            <a:spLocks noGrp="1"/>
          </p:cNvSpPr>
          <p:nvPr>
            <p:ph type="body" sz="quarter" idx="1"/>
          </p:nvPr>
        </p:nvSpPr>
        <p:spPr>
          <a:xfrm>
            <a:off x="839787" y="1681163"/>
            <a:ext cx="5157789" cy="823913"/>
          </a:xfrm>
          <a:prstGeom prst="rect">
            <a:avLst/>
          </a:prstGeom>
        </p:spPr>
        <p:txBody>
          <a:bodyPr anchor="b"/>
          <a:lstStyle>
            <a:lvl1pPr marL="228600" indent="0">
              <a:buClrTx/>
              <a:buSzTx/>
              <a:buFontTx/>
              <a:buNone/>
              <a:defRPr sz="2400" b="1"/>
            </a:lvl1pPr>
            <a:lvl2pPr marL="228600" indent="457200">
              <a:buClrTx/>
              <a:buSzTx/>
              <a:buFontTx/>
              <a:buNone/>
              <a:defRPr sz="2400" b="1"/>
            </a:lvl2pPr>
            <a:lvl3pPr marL="228600" indent="914400">
              <a:buClrTx/>
              <a:buSzTx/>
              <a:buFontTx/>
              <a:buNone/>
              <a:defRPr sz="2400" b="1"/>
            </a:lvl3pPr>
            <a:lvl4pPr marL="228600" indent="1371600">
              <a:buClrTx/>
              <a:buSzTx/>
              <a:buFontTx/>
              <a:buNone/>
              <a:defRPr sz="2400" b="1"/>
            </a:lvl4pPr>
            <a:lvl5pPr marL="228600" indent="1828800">
              <a:buClrTx/>
              <a:buSzTx/>
              <a:buFontTx/>
              <a:buNone/>
              <a:defRPr sz="2400" b="1"/>
            </a:lvl5pPr>
          </a:lstStyle>
          <a:p>
            <a:r>
              <a:t>Texte niveau 1</a:t>
            </a:r>
          </a:p>
          <a:p>
            <a:pPr lvl="1"/>
            <a:r>
              <a:t>Texte niveau 2</a:t>
            </a:r>
          </a:p>
          <a:p>
            <a:pPr lvl="2"/>
            <a:r>
              <a:t>Texte niveau 3</a:t>
            </a:r>
          </a:p>
          <a:p>
            <a:pPr lvl="3"/>
            <a:r>
              <a:t>Texte niveau 4</a:t>
            </a:r>
          </a:p>
          <a:p>
            <a:pPr lvl="4"/>
            <a:r>
              <a:t>Texte niveau 5</a:t>
            </a:r>
          </a:p>
        </p:txBody>
      </p:sp>
      <p:sp>
        <p:nvSpPr>
          <p:cNvPr id="75" name="Google Shape;59;p41"/>
          <p:cNvSpPr txBox="1">
            <a:spLocks noGrp="1"/>
          </p:cNvSpPr>
          <p:nvPr>
            <p:ph type="body" sz="half" idx="21"/>
          </p:nvPr>
        </p:nvSpPr>
        <p:spPr>
          <a:xfrm>
            <a:off x="839787" y="2505075"/>
            <a:ext cx="5157788" cy="3684588"/>
          </a:xfrm>
          <a:prstGeom prst="rect">
            <a:avLst/>
          </a:prstGeom>
        </p:spPr>
        <p:txBody>
          <a:bodyPr/>
          <a:lstStyle/>
          <a:p>
            <a:endParaRPr/>
          </a:p>
        </p:txBody>
      </p:sp>
      <p:sp>
        <p:nvSpPr>
          <p:cNvPr id="76" name="Google Shape;60;p41"/>
          <p:cNvSpPr txBox="1">
            <a:spLocks noGrp="1"/>
          </p:cNvSpPr>
          <p:nvPr>
            <p:ph type="body" sz="quarter" idx="22"/>
          </p:nvPr>
        </p:nvSpPr>
        <p:spPr>
          <a:xfrm>
            <a:off x="6172200" y="1681163"/>
            <a:ext cx="5183188" cy="823913"/>
          </a:xfrm>
          <a:prstGeom prst="rect">
            <a:avLst/>
          </a:prstGeom>
        </p:spPr>
        <p:txBody>
          <a:bodyPr anchor="b"/>
          <a:lstStyle/>
          <a:p>
            <a:pPr marL="228600" indent="0">
              <a:buClrTx/>
              <a:buSzTx/>
              <a:buFontTx/>
              <a:buNone/>
              <a:defRPr sz="2400" b="1"/>
            </a:pPr>
            <a:endParaRPr/>
          </a:p>
        </p:txBody>
      </p:sp>
      <p:sp>
        <p:nvSpPr>
          <p:cNvPr id="77" name="Google Shape;61;p41"/>
          <p:cNvSpPr txBox="1">
            <a:spLocks noGrp="1"/>
          </p:cNvSpPr>
          <p:nvPr>
            <p:ph type="body" sz="half" idx="23"/>
          </p:nvPr>
        </p:nvSpPr>
        <p:spPr>
          <a:xfrm>
            <a:off x="6172200" y="2505075"/>
            <a:ext cx="5183188" cy="3684588"/>
          </a:xfrm>
          <a:prstGeom prst="rect">
            <a:avLst/>
          </a:prstGeom>
        </p:spPr>
        <p:txBody>
          <a:bodyPr/>
          <a:lstStyle/>
          <a:p>
            <a:endParaRPr/>
          </a:p>
        </p:txBody>
      </p:sp>
      <p:sp>
        <p:nvSpPr>
          <p:cNvPr id="78"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WO_OBJECTS">
    <p:spTree>
      <p:nvGrpSpPr>
        <p:cNvPr id="1" name=""/>
        <p:cNvGrpSpPr/>
        <p:nvPr/>
      </p:nvGrpSpPr>
      <p:grpSpPr>
        <a:xfrm>
          <a:off x="0" y="0"/>
          <a:ext cx="0" cy="0"/>
          <a:chOff x="0" y="0"/>
          <a:chExt cx="0" cy="0"/>
        </a:xfrm>
      </p:grpSpPr>
      <p:sp>
        <p:nvSpPr>
          <p:cNvPr id="85" name="Texte du titre"/>
          <p:cNvSpPr txBox="1">
            <a:spLocks noGrp="1"/>
          </p:cNvSpPr>
          <p:nvPr>
            <p:ph type="title"/>
          </p:nvPr>
        </p:nvSpPr>
        <p:spPr>
          <a:prstGeom prst="rect">
            <a:avLst/>
          </a:prstGeom>
        </p:spPr>
        <p:txBody>
          <a:bodyPr/>
          <a:lstStyle/>
          <a:p>
            <a:r>
              <a:t>Texte du titre</a:t>
            </a:r>
          </a:p>
        </p:txBody>
      </p:sp>
      <p:sp>
        <p:nvSpPr>
          <p:cNvPr id="86" name="Texte niveau 1…"/>
          <p:cNvSpPr txBox="1">
            <a:spLocks noGrp="1"/>
          </p:cNvSpPr>
          <p:nvPr>
            <p:ph type="body" sz="half" idx="1"/>
          </p:nvPr>
        </p:nvSpPr>
        <p:spPr>
          <a:xfrm>
            <a:off x="838200" y="1825625"/>
            <a:ext cx="5181600" cy="4351338"/>
          </a:xfrm>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87" name="Google Shape;68;p42"/>
          <p:cNvSpPr txBox="1">
            <a:spLocks noGrp="1"/>
          </p:cNvSpPr>
          <p:nvPr>
            <p:ph type="body" sz="half" idx="21"/>
          </p:nvPr>
        </p:nvSpPr>
        <p:spPr>
          <a:xfrm>
            <a:off x="6172200" y="1825625"/>
            <a:ext cx="5181600" cy="4351338"/>
          </a:xfrm>
          <a:prstGeom prst="rect">
            <a:avLst/>
          </a:prstGeom>
        </p:spPr>
        <p:txBody>
          <a:bodyPr/>
          <a:lstStyle/>
          <a:p>
            <a:endParaRPr/>
          </a:p>
        </p:txBody>
      </p:sp>
      <p:sp>
        <p:nvSpPr>
          <p:cNvPr id="88"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ECTION_HEADER">
    <p:spTree>
      <p:nvGrpSpPr>
        <p:cNvPr id="1" name=""/>
        <p:cNvGrpSpPr/>
        <p:nvPr/>
      </p:nvGrpSpPr>
      <p:grpSpPr>
        <a:xfrm>
          <a:off x="0" y="0"/>
          <a:ext cx="0" cy="0"/>
          <a:chOff x="0" y="0"/>
          <a:chExt cx="0" cy="0"/>
        </a:xfrm>
      </p:grpSpPr>
      <p:sp>
        <p:nvSpPr>
          <p:cNvPr id="95" name="Texte du titre"/>
          <p:cNvSpPr txBox="1">
            <a:spLocks noGrp="1"/>
          </p:cNvSpPr>
          <p:nvPr>
            <p:ph type="title"/>
          </p:nvPr>
        </p:nvSpPr>
        <p:spPr>
          <a:xfrm>
            <a:off x="831850" y="1709738"/>
            <a:ext cx="10515600" cy="2852737"/>
          </a:xfrm>
          <a:prstGeom prst="rect">
            <a:avLst/>
          </a:prstGeom>
        </p:spPr>
        <p:txBody>
          <a:bodyPr anchor="b"/>
          <a:lstStyle>
            <a:lvl1pPr>
              <a:defRPr sz="6000"/>
            </a:lvl1pPr>
          </a:lstStyle>
          <a:p>
            <a:r>
              <a:t>Texte du titre</a:t>
            </a:r>
          </a:p>
        </p:txBody>
      </p:sp>
      <p:sp>
        <p:nvSpPr>
          <p:cNvPr id="96" name="Texte niveau 1…"/>
          <p:cNvSpPr txBox="1">
            <a:spLocks noGrp="1"/>
          </p:cNvSpPr>
          <p:nvPr>
            <p:ph type="body" sz="quarter" idx="1"/>
          </p:nvPr>
        </p:nvSpPr>
        <p:spPr>
          <a:xfrm>
            <a:off x="831850" y="4589462"/>
            <a:ext cx="10515600" cy="1500188"/>
          </a:xfrm>
          <a:prstGeom prst="rect">
            <a:avLst/>
          </a:prstGeom>
        </p:spPr>
        <p:txBody>
          <a:bodyPr/>
          <a:lstStyle>
            <a:lvl1pPr marL="228600" indent="0">
              <a:buClrTx/>
              <a:buSzTx/>
              <a:buFontTx/>
              <a:buNone/>
              <a:defRPr sz="2400">
                <a:solidFill>
                  <a:srgbClr val="888888"/>
                </a:solidFill>
              </a:defRPr>
            </a:lvl1pPr>
            <a:lvl2pPr marL="228600" indent="457200">
              <a:buClrTx/>
              <a:buSzTx/>
              <a:buFontTx/>
              <a:buNone/>
              <a:defRPr sz="2400">
                <a:solidFill>
                  <a:srgbClr val="888888"/>
                </a:solidFill>
              </a:defRPr>
            </a:lvl2pPr>
            <a:lvl3pPr marL="228600" indent="914400">
              <a:buClrTx/>
              <a:buSzTx/>
              <a:buFontTx/>
              <a:buNone/>
              <a:defRPr sz="2400">
                <a:solidFill>
                  <a:srgbClr val="888888"/>
                </a:solidFill>
              </a:defRPr>
            </a:lvl3pPr>
            <a:lvl4pPr marL="228600" indent="1371600">
              <a:buClrTx/>
              <a:buSzTx/>
              <a:buFontTx/>
              <a:buNone/>
              <a:defRPr sz="2400">
                <a:solidFill>
                  <a:srgbClr val="888888"/>
                </a:solidFill>
              </a:defRPr>
            </a:lvl4pPr>
            <a:lvl5pPr marL="228600" indent="1828800">
              <a:buClrTx/>
              <a:buSzTx/>
              <a:buFontTx/>
              <a:buNone/>
              <a:defRPr sz="2400">
                <a:solidFill>
                  <a:srgbClr val="888888"/>
                </a:solidFill>
              </a:defRPr>
            </a:lvl5pPr>
          </a:lstStyle>
          <a:p>
            <a:r>
              <a:t>Texte niveau 1</a:t>
            </a:r>
          </a:p>
          <a:p>
            <a:pPr lvl="1"/>
            <a:r>
              <a:t>Texte niveau 2</a:t>
            </a:r>
          </a:p>
          <a:p>
            <a:pPr lvl="2"/>
            <a:r>
              <a:t>Texte niveau 3</a:t>
            </a:r>
          </a:p>
          <a:p>
            <a:pPr lvl="3"/>
            <a:r>
              <a:t>Texte niveau 4</a:t>
            </a:r>
          </a:p>
          <a:p>
            <a:pPr lvl="4"/>
            <a:r>
              <a:t>Texte niveau 5</a:t>
            </a:r>
          </a:p>
        </p:txBody>
      </p:sp>
      <p:sp>
        <p:nvSpPr>
          <p:cNvPr id="97"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e du titre"/>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chor="ctr">
            <a:normAutofit/>
          </a:bodyPr>
          <a:lstStyle/>
          <a:p>
            <a:r>
              <a:t>Texte du titre</a:t>
            </a:r>
          </a:p>
        </p:txBody>
      </p:sp>
      <p:sp>
        <p:nvSpPr>
          <p:cNvPr id="3" name="Texte niveau 1…"/>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ormAutofit/>
          </a:bodyPr>
          <a:lstStyle/>
          <a:p>
            <a:r>
              <a:t>Texte niveau 1</a:t>
            </a:r>
          </a:p>
          <a:p>
            <a:pPr lvl="1"/>
            <a:r>
              <a:t>Texte niveau 2</a:t>
            </a:r>
          </a:p>
          <a:p>
            <a:pPr lvl="2"/>
            <a:r>
              <a:t>Texte niveau 3</a:t>
            </a:r>
          </a:p>
          <a:p>
            <a:pPr lvl="3"/>
            <a:r>
              <a:t>Texte niveau 4</a:t>
            </a:r>
          </a:p>
          <a:p>
            <a:pPr lvl="4"/>
            <a:r>
              <a:t>Texte niveau 5</a:t>
            </a:r>
          </a:p>
        </p:txBody>
      </p:sp>
      <p:sp>
        <p:nvSpPr>
          <p:cNvPr id="4" name="Numéro de diapositive"/>
          <p:cNvSpPr txBox="1">
            <a:spLocks noGrp="1"/>
          </p:cNvSpPr>
          <p:nvPr>
            <p:ph type="sldNum" sz="quarter" idx="2"/>
          </p:nvPr>
        </p:nvSpPr>
        <p:spPr>
          <a:xfrm>
            <a:off x="11095216" y="6414780"/>
            <a:ext cx="258585" cy="248265"/>
          </a:xfrm>
          <a:prstGeom prst="rect">
            <a:avLst/>
          </a:prstGeom>
          <a:ln w="12700">
            <a:miter lim="400000"/>
          </a:ln>
        </p:spPr>
        <p:txBody>
          <a:bodyPr wrap="none" lIns="45699" tIns="45699" rIns="45699" bIns="45699" anchor="ctr">
            <a:spAutoFit/>
          </a:bodyPr>
          <a:lstStyle>
            <a:lvl1pPr algn="r">
              <a:defRPr sz="1200">
                <a:solidFill>
                  <a:srgbClr val="898989"/>
                </a:solidFill>
                <a:latin typeface="Calibri"/>
                <a:ea typeface="Calibri"/>
                <a:cs typeface="Calibri"/>
                <a:sym typeface="Calibri"/>
              </a:defRPr>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9pPr>
    </p:titleStyle>
    <p:bodyStyle>
      <a:lvl1pPr marL="457200" marR="0" indent="-3429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solidFill>
            <a:srgbClr val="000000"/>
          </a:solidFill>
          <a:uFillTx/>
          <a:latin typeface="Calibri"/>
          <a:ea typeface="Calibri"/>
          <a:cs typeface="Calibri"/>
          <a:sym typeface="Calibri"/>
        </a:defRPr>
      </a:lvl1pPr>
      <a:lvl2pPr marL="971550" marR="0" indent="-40005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solidFill>
            <a:srgbClr val="000000"/>
          </a:solidFill>
          <a:uFillTx/>
          <a:latin typeface="Calibri"/>
          <a:ea typeface="Calibri"/>
          <a:cs typeface="Calibri"/>
          <a:sym typeface="Calibri"/>
        </a:defRPr>
      </a:lvl2pPr>
      <a:lvl3pPr marL="1508760" marR="0" indent="-48006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solidFill>
            <a:srgbClr val="000000"/>
          </a:solidFill>
          <a:uFillTx/>
          <a:latin typeface="Calibri"/>
          <a:ea typeface="Calibri"/>
          <a:cs typeface="Calibri"/>
          <a:sym typeface="Calibri"/>
        </a:defRPr>
      </a:lvl3pPr>
      <a:lvl4pPr marL="20193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solidFill>
            <a:srgbClr val="000000"/>
          </a:solidFill>
          <a:uFillTx/>
          <a:latin typeface="Calibri"/>
          <a:ea typeface="Calibri"/>
          <a:cs typeface="Calibri"/>
          <a:sym typeface="Calibri"/>
        </a:defRPr>
      </a:lvl4pPr>
      <a:lvl5pPr marL="24765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solidFill>
            <a:srgbClr val="000000"/>
          </a:solidFill>
          <a:uFillTx/>
          <a:latin typeface="Calibri"/>
          <a:ea typeface="Calibri"/>
          <a:cs typeface="Calibri"/>
          <a:sym typeface="Calibri"/>
        </a:defRPr>
      </a:lvl5pPr>
      <a:lvl6pPr marL="29337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solidFill>
            <a:srgbClr val="000000"/>
          </a:solidFill>
          <a:uFillTx/>
          <a:latin typeface="Calibri"/>
          <a:ea typeface="Calibri"/>
          <a:cs typeface="Calibri"/>
          <a:sym typeface="Calibri"/>
        </a:defRPr>
      </a:lvl6pPr>
      <a:lvl7pPr marL="33909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solidFill>
            <a:srgbClr val="000000"/>
          </a:solidFill>
          <a:uFillTx/>
          <a:latin typeface="Calibri"/>
          <a:ea typeface="Calibri"/>
          <a:cs typeface="Calibri"/>
          <a:sym typeface="Calibri"/>
        </a:defRPr>
      </a:lvl7pPr>
      <a:lvl8pPr marL="38481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solidFill>
            <a:srgbClr val="000000"/>
          </a:solidFill>
          <a:uFillTx/>
          <a:latin typeface="Calibri"/>
          <a:ea typeface="Calibri"/>
          <a:cs typeface="Calibri"/>
          <a:sym typeface="Calibri"/>
        </a:defRPr>
      </a:lvl8pPr>
      <a:lvl9pPr marL="43053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alpha val="83529"/>
          </a:srgbClr>
        </a:solidFill>
        <a:effectLst/>
      </p:bgPr>
    </p:bg>
    <p:spTree>
      <p:nvGrpSpPr>
        <p:cNvPr id="1" name=""/>
        <p:cNvGrpSpPr/>
        <p:nvPr/>
      </p:nvGrpSpPr>
      <p:grpSpPr>
        <a:xfrm>
          <a:off x="0" y="0"/>
          <a:ext cx="0" cy="0"/>
          <a:chOff x="0" y="0"/>
          <a:chExt cx="0" cy="0"/>
        </a:xfrm>
      </p:grpSpPr>
      <p:grpSp>
        <p:nvGrpSpPr>
          <p:cNvPr id="118" name="Google Shape;89;p1"/>
          <p:cNvGrpSpPr/>
          <p:nvPr/>
        </p:nvGrpSpPr>
        <p:grpSpPr>
          <a:xfrm>
            <a:off x="659604" y="2771775"/>
            <a:ext cx="4400551" cy="1514476"/>
            <a:chOff x="0" y="0"/>
            <a:chExt cx="4400550" cy="1514475"/>
          </a:xfrm>
          <a:solidFill>
            <a:srgbClr val="C00000"/>
          </a:solidFill>
        </p:grpSpPr>
        <p:sp>
          <p:nvSpPr>
            <p:cNvPr id="116" name="Rectangle"/>
            <p:cNvSpPr/>
            <p:nvPr/>
          </p:nvSpPr>
          <p:spPr>
            <a:xfrm>
              <a:off x="0" y="0"/>
              <a:ext cx="4400550" cy="1514475"/>
            </a:xfrm>
            <a:prstGeom prst="rect">
              <a:avLst/>
            </a:prstGeom>
            <a:grpFill/>
            <a:ln w="12700" cap="flat">
              <a:solidFill>
                <a:srgbClr val="FFFFFF"/>
              </a:solidFill>
              <a:prstDash val="solid"/>
              <a:miter lim="800000"/>
            </a:ln>
            <a:effectLst/>
          </p:spPr>
          <p:txBody>
            <a:bodyPr wrap="square" lIns="0" tIns="0" rIns="0" bIns="0" numCol="1" anchor="ctr">
              <a:noAutofit/>
            </a:bodyPr>
            <a:lstStyle/>
            <a:p>
              <a:pPr algn="ctr"/>
              <a:endParaRPr>
                <a:solidFill>
                  <a:schemeClr val="tx1"/>
                </a:solidFill>
              </a:endParaRPr>
            </a:p>
          </p:txBody>
        </p:sp>
        <p:sp>
          <p:nvSpPr>
            <p:cNvPr id="117" name="PLAIDER, CONVAINCRE, MAÎTRISER LES TECHNIQUES D’ARGUMENTATION"/>
            <p:cNvSpPr txBox="1"/>
            <p:nvPr/>
          </p:nvSpPr>
          <p:spPr>
            <a:xfrm>
              <a:off x="52074" y="64765"/>
              <a:ext cx="4296402" cy="1384951"/>
            </a:xfrm>
            <a:prstGeom prst="rect">
              <a:avLst/>
            </a:prstGeom>
            <a:grp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699" tIns="45699" rIns="45699" bIns="45699" numCol="1" anchor="ctr">
              <a:spAutoFit/>
            </a:bodyPr>
            <a:lstStyle>
              <a:lvl1pPr algn="ctr">
                <a:defRPr sz="2400">
                  <a:solidFill>
                    <a:srgbClr val="FFFFFF"/>
                  </a:solidFill>
                  <a:latin typeface="Avenir"/>
                  <a:ea typeface="Avenir"/>
                  <a:cs typeface="Avenir"/>
                  <a:sym typeface="Avenir Roman"/>
                </a:defRPr>
              </a:lvl1pPr>
            </a:lstStyle>
            <a:p>
              <a:r>
                <a:rPr lang="fr-FR" sz="2800" dirty="0">
                  <a:solidFill>
                    <a:schemeClr val="bg1"/>
                  </a:solidFill>
                  <a:latin typeface="ADLaM Display" panose="02010000000000000000" pitchFamily="2" charset="77"/>
                  <a:ea typeface="ADLaM Display" panose="02010000000000000000" pitchFamily="2" charset="77"/>
                  <a:cs typeface="ADLaM Display" panose="02010000000000000000" pitchFamily="2" charset="77"/>
                </a:rPr>
                <a:t>La nutrition thérapeutique sous contrainte et le droit</a:t>
              </a:r>
              <a:endParaRPr sz="2800" dirty="0">
                <a:solidFill>
                  <a:schemeClr val="bg1"/>
                </a:solidFill>
                <a:latin typeface="ADLaM Display" panose="02010000000000000000" pitchFamily="2" charset="77"/>
                <a:ea typeface="ADLaM Display" panose="02010000000000000000" pitchFamily="2" charset="77"/>
                <a:cs typeface="ADLaM Display" panose="02010000000000000000" pitchFamily="2" charset="77"/>
              </a:endParaRPr>
            </a:p>
          </p:txBody>
        </p:sp>
      </p:grpSp>
      <p:sp>
        <p:nvSpPr>
          <p:cNvPr id="119" name="Google Shape;90;p1"/>
          <p:cNvSpPr/>
          <p:nvPr/>
        </p:nvSpPr>
        <p:spPr>
          <a:xfrm rot="10800000" flipH="1">
            <a:off x="280986" y="6357937"/>
            <a:ext cx="5157789" cy="165101"/>
          </a:xfrm>
          <a:prstGeom prst="rect">
            <a:avLst/>
          </a:prstGeom>
          <a:solidFill>
            <a:srgbClr val="C00000"/>
          </a:solidFill>
          <a:ln w="12700">
            <a:miter lim="400000"/>
          </a:ln>
        </p:spPr>
        <p:txBody>
          <a:bodyPr lIns="0" tIns="0" rIns="0" bIns="0" anchor="ctr"/>
          <a:lstStyle/>
          <a:p>
            <a:pPr>
              <a:defRPr sz="1800">
                <a:latin typeface="Calibri"/>
                <a:ea typeface="Calibri"/>
                <a:cs typeface="Calibri"/>
                <a:sym typeface="Calibri"/>
              </a:defRPr>
            </a:pPr>
            <a:endParaRPr dirty="0">
              <a:solidFill>
                <a:srgbClr val="C00000"/>
              </a:solidFill>
              <a:highlight>
                <a:srgbClr val="800000"/>
              </a:highlight>
            </a:endParaRPr>
          </a:p>
        </p:txBody>
      </p:sp>
      <p:sp>
        <p:nvSpPr>
          <p:cNvPr id="121" name="Google Shape;92;p1"/>
          <p:cNvSpPr txBox="1"/>
          <p:nvPr/>
        </p:nvSpPr>
        <p:spPr>
          <a:xfrm>
            <a:off x="626749" y="773536"/>
            <a:ext cx="4326564" cy="19389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ctr">
              <a:defRPr>
                <a:latin typeface="Avenir"/>
                <a:ea typeface="Avenir"/>
                <a:cs typeface="Avenir"/>
                <a:sym typeface="Avenir Roman"/>
              </a:defRPr>
            </a:pPr>
            <a:r>
              <a:rPr lang="fr-FR" sz="1800" dirty="0">
                <a:latin typeface="ADLaM Display" panose="02010000000000000000" pitchFamily="2" charset="77"/>
                <a:ea typeface="ADLaM Display" panose="02010000000000000000" pitchFamily="2" charset="77"/>
                <a:cs typeface="ADLaM Display" panose="02010000000000000000" pitchFamily="2" charset="77"/>
              </a:rPr>
              <a:t>Maître Pauline PIETROIS-CHABASSIER</a:t>
            </a:r>
            <a:endParaRPr sz="1800" dirty="0">
              <a:latin typeface="ADLaM Display" panose="02010000000000000000" pitchFamily="2" charset="77"/>
              <a:ea typeface="ADLaM Display" panose="02010000000000000000" pitchFamily="2" charset="77"/>
              <a:cs typeface="ADLaM Display" panose="02010000000000000000" pitchFamily="2" charset="77"/>
            </a:endParaRPr>
          </a:p>
          <a:p>
            <a:pPr algn="ctr">
              <a:defRPr>
                <a:latin typeface="Avenir"/>
                <a:ea typeface="Avenir"/>
                <a:cs typeface="Avenir"/>
                <a:sym typeface="Avenir Roman"/>
              </a:defRPr>
            </a:pPr>
            <a:r>
              <a:rPr lang="fr-FR" sz="1200" dirty="0">
                <a:latin typeface="ADLaM Display" panose="02010000000000000000" pitchFamily="2" charset="77"/>
                <a:ea typeface="ADLaM Display" panose="02010000000000000000" pitchFamily="2" charset="77"/>
                <a:cs typeface="ADLaM Display" panose="02010000000000000000" pitchFamily="2" charset="77"/>
              </a:rPr>
              <a:t>Avocate aux Barreaux de Versailles et de New York</a:t>
            </a:r>
          </a:p>
          <a:p>
            <a:pPr algn="ctr">
              <a:defRPr>
                <a:latin typeface="Avenir"/>
                <a:ea typeface="Avenir"/>
                <a:cs typeface="Avenir"/>
                <a:sym typeface="Avenir Roman"/>
              </a:defRPr>
            </a:pPr>
            <a:endParaRPr lang="fr-FR" sz="1800" dirty="0">
              <a:latin typeface="ADLaM Display" panose="02010000000000000000" pitchFamily="2" charset="77"/>
              <a:ea typeface="ADLaM Display" panose="02010000000000000000" pitchFamily="2" charset="77"/>
              <a:cs typeface="ADLaM Display" panose="02010000000000000000" pitchFamily="2" charset="77"/>
            </a:endParaRPr>
          </a:p>
          <a:p>
            <a:pPr algn="ctr">
              <a:defRPr>
                <a:latin typeface="Avenir"/>
                <a:ea typeface="Avenir"/>
                <a:cs typeface="Avenir"/>
                <a:sym typeface="Avenir Roman"/>
              </a:defRPr>
            </a:pPr>
            <a:r>
              <a:rPr lang="fr-FR" sz="1800" dirty="0">
                <a:latin typeface="ADLaM Display" panose="02010000000000000000" pitchFamily="2" charset="77"/>
                <a:ea typeface="ADLaM Display" panose="02010000000000000000" pitchFamily="2" charset="77"/>
                <a:cs typeface="ADLaM Display" panose="02010000000000000000" pitchFamily="2" charset="77"/>
              </a:rPr>
              <a:t>Intervenant pour l’</a:t>
            </a:r>
          </a:p>
          <a:p>
            <a:pPr algn="ctr">
              <a:defRPr>
                <a:latin typeface="Avenir"/>
                <a:ea typeface="Avenir"/>
                <a:cs typeface="Avenir"/>
                <a:sym typeface="Avenir Roman"/>
              </a:defRPr>
            </a:pPr>
            <a:r>
              <a:rPr lang="fr-FR" sz="1800" u="sng" dirty="0">
                <a:latin typeface="ADLaM Display" panose="02010000000000000000" pitchFamily="2" charset="77"/>
                <a:ea typeface="ADLaM Display" panose="02010000000000000000" pitchFamily="2" charset="77"/>
                <a:cs typeface="ADLaM Display" panose="02010000000000000000" pitchFamily="2" charset="77"/>
              </a:rPr>
              <a:t>Association Avocats, Droits et Psychiatrie</a:t>
            </a:r>
          </a:p>
          <a:p>
            <a:pPr algn="ctr">
              <a:defRPr>
                <a:latin typeface="Avenir"/>
                <a:ea typeface="Avenir"/>
                <a:cs typeface="Avenir"/>
                <a:sym typeface="Avenir Roman"/>
              </a:defRPr>
            </a:pPr>
            <a:endParaRPr sz="1800" dirty="0">
              <a:latin typeface="ADLaM Display" panose="02010000000000000000" pitchFamily="2" charset="77"/>
              <a:ea typeface="ADLaM Display" panose="02010000000000000000" pitchFamily="2" charset="77"/>
              <a:cs typeface="ADLaM Display" panose="02010000000000000000" pitchFamily="2" charset="77"/>
            </a:endParaRPr>
          </a:p>
        </p:txBody>
      </p:sp>
      <p:sp>
        <p:nvSpPr>
          <p:cNvPr id="123" name="Google Shape;94;p1"/>
          <p:cNvSpPr txBox="1"/>
          <p:nvPr/>
        </p:nvSpPr>
        <p:spPr>
          <a:xfrm>
            <a:off x="934668" y="4699519"/>
            <a:ext cx="3710726" cy="3385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699" tIns="45699" rIns="45699" bIns="45699">
            <a:spAutoFit/>
          </a:bodyPr>
          <a:lstStyle>
            <a:lvl1pPr>
              <a:defRPr>
                <a:latin typeface="Avenir"/>
                <a:ea typeface="Avenir"/>
                <a:cs typeface="Avenir"/>
                <a:sym typeface="Avenir Roman"/>
              </a:defRPr>
            </a:lvl1pPr>
          </a:lstStyle>
          <a:p>
            <a:pPr algn="ctr"/>
            <a:r>
              <a:rPr lang="fr-FR" sz="1600" dirty="0">
                <a:latin typeface="ADLaM Display" panose="02010000000000000000" pitchFamily="2" charset="77"/>
                <a:ea typeface="ADLaM Display" panose="02010000000000000000" pitchFamily="2" charset="77"/>
                <a:cs typeface="ADLaM Display" panose="02010000000000000000" pitchFamily="2" charset="77"/>
              </a:rPr>
              <a:t>12 décembre 2025</a:t>
            </a:r>
            <a:endParaRPr sz="1600" dirty="0">
              <a:latin typeface="ADLaM Display" panose="02010000000000000000" pitchFamily="2" charset="77"/>
              <a:ea typeface="ADLaM Display" panose="02010000000000000000" pitchFamily="2" charset="77"/>
              <a:cs typeface="ADLaM Display" panose="02010000000000000000" pitchFamily="2" charset="77"/>
            </a:endParaRPr>
          </a:p>
        </p:txBody>
      </p:sp>
      <p:pic>
        <p:nvPicPr>
          <p:cNvPr id="4" name="Image 3" descr="Une image contenant texte, graphisme, capture d’écran, Graphique&#10;&#10;Le contenu généré par l’IA peut être incorrect.">
            <a:extLst>
              <a:ext uri="{FF2B5EF4-FFF2-40B4-BE49-F238E27FC236}">
                <a16:creationId xmlns:a16="http://schemas.microsoft.com/office/drawing/2014/main" id="{0370851F-C798-E79C-0EEA-52F1FE5382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8775" y="1772792"/>
            <a:ext cx="6527737" cy="3512441"/>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4FC1F-6D1C-B71C-711B-0674A27EA090}"/>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07BA2830-5EFB-060C-9773-9377EE703F1C}"/>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C2A7A477-80BA-05BE-5C8E-A948A005A2AE}"/>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BA9B5260-9D8F-12A4-1FA0-872208BDADF2}"/>
              </a:ext>
            </a:extLst>
          </p:cNvPr>
          <p:cNvSpPr txBox="1"/>
          <p:nvPr/>
        </p:nvSpPr>
        <p:spPr>
          <a:xfrm>
            <a:off x="210548" y="1219421"/>
            <a:ext cx="11043351" cy="489360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A savoir</a:t>
            </a:r>
            <a:endParaRPr sz="2400" b="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000" b="1" dirty="0">
                <a:sym typeface="Century Gothic"/>
              </a:rPr>
              <a:t>Le patient doit recevoir </a:t>
            </a:r>
            <a:r>
              <a:rPr lang="fr-FR" sz="2000" b="1" dirty="0">
                <a:solidFill>
                  <a:srgbClr val="FF0000"/>
                </a:solidFill>
                <a:sym typeface="Century Gothic"/>
              </a:rPr>
              <a:t>l’information</a:t>
            </a:r>
            <a:r>
              <a:rPr lang="fr-FR" sz="2000" b="1" dirty="0">
                <a:sym typeface="Century Gothic"/>
              </a:rPr>
              <a:t> de ses </a:t>
            </a:r>
            <a:r>
              <a:rPr lang="fr-FR" sz="2000" b="1" dirty="0">
                <a:solidFill>
                  <a:srgbClr val="FF0000"/>
                </a:solidFill>
                <a:sym typeface="Century Gothic"/>
              </a:rPr>
              <a:t>droits</a:t>
            </a:r>
            <a:r>
              <a:rPr lang="fr-FR" sz="2000" b="1" dirty="0">
                <a:sym typeface="Century Gothic"/>
              </a:rPr>
              <a:t> et des mesures mis en place. S’il n’est pas réceptif, cette information peut être différée mais doit lui être représentée dès qu’il le devient. </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000" b="1" dirty="0">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000" b="1" dirty="0">
                <a:ea typeface="ADLaM Display" panose="02010000000000000000" pitchFamily="2" charset="77"/>
                <a:cs typeface="ADLaM Display" panose="02010000000000000000" pitchFamily="2" charset="77"/>
                <a:sym typeface="Century Gothic"/>
              </a:rPr>
              <a:t>Assistance </a:t>
            </a:r>
            <a:r>
              <a:rPr lang="fr-FR" sz="2000" b="1" dirty="0">
                <a:solidFill>
                  <a:srgbClr val="FF0000"/>
                </a:solidFill>
                <a:ea typeface="ADLaM Display" panose="02010000000000000000" pitchFamily="2" charset="77"/>
                <a:cs typeface="ADLaM Display" panose="02010000000000000000" pitchFamily="2" charset="77"/>
                <a:sym typeface="Century Gothic"/>
              </a:rPr>
              <a:t>facultative</a:t>
            </a:r>
            <a:r>
              <a:rPr lang="fr-FR" sz="2000" b="1" dirty="0">
                <a:ea typeface="ADLaM Display" panose="02010000000000000000" pitchFamily="2" charset="77"/>
                <a:cs typeface="ADLaM Display" panose="02010000000000000000" pitchFamily="2" charset="77"/>
                <a:sym typeface="Century Gothic"/>
              </a:rPr>
              <a:t> de l’</a:t>
            </a:r>
            <a:r>
              <a:rPr lang="fr-FR" sz="2000" b="1" dirty="0" err="1">
                <a:ea typeface="ADLaM Display" panose="02010000000000000000" pitchFamily="2" charset="77"/>
                <a:cs typeface="ADLaM Display" panose="02010000000000000000" pitchFamily="2" charset="77"/>
                <a:sym typeface="Century Gothic"/>
              </a:rPr>
              <a:t>avocat.e</a:t>
            </a:r>
            <a:r>
              <a:rPr lang="fr-FR" sz="2000" b="1" dirty="0">
                <a:ea typeface="ADLaM Display" panose="02010000000000000000" pitchFamily="2" charset="77"/>
                <a:cs typeface="ADLaM Display" panose="02010000000000000000" pitchFamily="2" charset="77"/>
                <a:sym typeface="Century Gothic"/>
              </a:rPr>
              <a:t> sauf si le patient est non </a:t>
            </a:r>
            <a:r>
              <a:rPr lang="fr-FR" sz="2000" b="1" dirty="0" err="1">
                <a:ea typeface="ADLaM Display" panose="02010000000000000000" pitchFamily="2" charset="77"/>
                <a:cs typeface="ADLaM Display" panose="02010000000000000000" pitchFamily="2" charset="77"/>
                <a:sym typeface="Century Gothic"/>
              </a:rPr>
              <a:t>auditionnable</a:t>
            </a:r>
            <a:r>
              <a:rPr lang="fr-FR" sz="2000" b="1" dirty="0">
                <a:ea typeface="ADLaM Display" panose="02010000000000000000" pitchFamily="2" charset="77"/>
                <a:cs typeface="ADLaM Display" panose="02010000000000000000" pitchFamily="2" charset="77"/>
                <a:sym typeface="Century Gothic"/>
              </a:rPr>
              <a:t> ou qu’il demande à avoir un </a:t>
            </a:r>
            <a:r>
              <a:rPr lang="fr-FR" sz="2000" b="1" dirty="0" err="1">
                <a:ea typeface="ADLaM Display" panose="02010000000000000000" pitchFamily="2" charset="77"/>
                <a:cs typeface="ADLaM Display" panose="02010000000000000000" pitchFamily="2" charset="77"/>
                <a:sym typeface="Century Gothic"/>
              </a:rPr>
              <a:t>avocat.e</a:t>
            </a:r>
            <a:r>
              <a:rPr lang="fr-FR" sz="2000" b="1" dirty="0">
                <a:ea typeface="ADLaM Display" panose="02010000000000000000" pitchFamily="2" charset="77"/>
                <a:cs typeface="ADLaM Display" panose="02010000000000000000" pitchFamily="2" charset="77"/>
                <a:sym typeface="Century Gothic"/>
              </a:rPr>
              <a:t> (permanences organisées mais possibilité de choisir son </a:t>
            </a:r>
            <a:r>
              <a:rPr lang="fr-FR" sz="2000" b="1" dirty="0" err="1">
                <a:ea typeface="ADLaM Display" panose="02010000000000000000" pitchFamily="2" charset="77"/>
                <a:cs typeface="ADLaM Display" panose="02010000000000000000" pitchFamily="2" charset="77"/>
                <a:sym typeface="Century Gothic"/>
              </a:rPr>
              <a:t>avocat.e</a:t>
            </a:r>
            <a:r>
              <a:rPr lang="fr-FR" sz="2000" b="1" dirty="0">
                <a:ea typeface="ADLaM Display" panose="02010000000000000000" pitchFamily="2" charset="77"/>
                <a:cs typeface="ADLaM Display" panose="02010000000000000000" pitchFamily="2" charset="77"/>
                <a:sym typeface="Century Gothic"/>
              </a:rPr>
              <a:t>)</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000" b="1" dirty="0">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000" b="1" dirty="0">
                <a:ea typeface="ADLaM Display" panose="02010000000000000000" pitchFamily="2" charset="77"/>
                <a:cs typeface="ADLaM Display" panose="02010000000000000000" pitchFamily="2" charset="77"/>
                <a:sym typeface="Century Gothic"/>
              </a:rPr>
              <a:t>En cas de renouvellements </a:t>
            </a:r>
            <a:r>
              <a:rPr lang="fr-FR" sz="2000" b="1" dirty="0">
                <a:solidFill>
                  <a:srgbClr val="FF0000"/>
                </a:solidFill>
                <a:ea typeface="ADLaM Display" panose="02010000000000000000" pitchFamily="2" charset="77"/>
                <a:cs typeface="ADLaM Display" panose="02010000000000000000" pitchFamily="2" charset="77"/>
                <a:sym typeface="Century Gothic"/>
              </a:rPr>
              <a:t>successifs</a:t>
            </a:r>
            <a:r>
              <a:rPr lang="fr-FR" sz="2000" b="1" dirty="0">
                <a:ea typeface="ADLaM Display" panose="02010000000000000000" pitchFamily="2" charset="77"/>
                <a:cs typeface="ADLaM Display" panose="02010000000000000000" pitchFamily="2" charset="77"/>
                <a:sym typeface="Century Gothic"/>
              </a:rPr>
              <a:t> des mesures, ensuite contrôle tous les 7 jours</a:t>
            </a:r>
          </a:p>
          <a:p>
            <a:pPr marL="457200" lvl="1">
              <a:buClr>
                <a:srgbClr val="000000"/>
              </a:buClr>
              <a:buSzPts val="2000"/>
              <a:defRPr sz="2000">
                <a:latin typeface="Century Gothic"/>
                <a:ea typeface="Century Gothic"/>
                <a:cs typeface="Century Gothic"/>
                <a:sym typeface="Century Gothic"/>
              </a:defRPr>
            </a:pPr>
            <a:endParaRPr lang="fr-FR" sz="2000" b="1" dirty="0">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000" b="1" dirty="0">
                <a:solidFill>
                  <a:srgbClr val="FF0000"/>
                </a:solidFill>
                <a:ea typeface="ADLaM Display" panose="02010000000000000000" pitchFamily="2" charset="77"/>
                <a:cs typeface="ADLaM Display" panose="02010000000000000000" pitchFamily="2" charset="77"/>
                <a:sym typeface="Century Gothic"/>
              </a:rPr>
              <a:t>L’isolement peut durer des semaines, des mois, voire des années…</a:t>
            </a:r>
            <a:endParaRPr lang="fr-FR" sz="2400" b="1" dirty="0">
              <a:solidFill>
                <a:srgbClr val="FF0000"/>
              </a:solidFill>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000" dirty="0">
              <a:latin typeface="Century Gothic"/>
              <a:ea typeface="Century Gothic"/>
              <a:cs typeface="Century Gothic"/>
              <a:sym typeface="Century Gothic"/>
            </a:endParaRPr>
          </a:p>
        </p:txBody>
      </p:sp>
    </p:spTree>
    <p:extLst>
      <p:ext uri="{BB962C8B-B14F-4D97-AF65-F5344CB8AC3E}">
        <p14:creationId xmlns:p14="http://schemas.microsoft.com/office/powerpoint/2010/main" val="38955291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001AD-D7B4-796B-7225-D4C3C2E7F689}"/>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07CEED7D-6B11-9DEB-56A0-B905E73992CE}"/>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4DCDA795-3F92-C80F-7AB4-51043E08965E}"/>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EDEB94A2-9274-D5D2-DB0F-CF78B39088CE}"/>
              </a:ext>
            </a:extLst>
          </p:cNvPr>
          <p:cNvSpPr txBox="1"/>
          <p:nvPr/>
        </p:nvSpPr>
        <p:spPr>
          <a:xfrm>
            <a:off x="210548" y="1219421"/>
            <a:ext cx="11043351" cy="667870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Aujourd’hui, on se bat (notamment) pour : </a:t>
            </a:r>
            <a:endParaRPr sz="2400" b="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lgn="just">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Le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respect</a:t>
            </a:r>
            <a:r>
              <a:rPr lang="fr-FR" sz="2400" dirty="0">
                <a:latin typeface="ADLaM Display" panose="02010000000000000000" pitchFamily="2" charset="77"/>
                <a:ea typeface="ADLaM Display" panose="02010000000000000000" pitchFamily="2" charset="77"/>
                <a:cs typeface="ADLaM Display" panose="02010000000000000000" pitchFamily="2" charset="77"/>
              </a:rPr>
              <a:t> des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droits</a:t>
            </a:r>
            <a:r>
              <a:rPr lang="fr-FR" sz="2400" dirty="0">
                <a:latin typeface="ADLaM Display" panose="02010000000000000000" pitchFamily="2" charset="77"/>
                <a:ea typeface="ADLaM Display" panose="02010000000000000000" pitchFamily="2" charset="77"/>
                <a:cs typeface="ADLaM Display" panose="02010000000000000000" pitchFamily="2" charset="77"/>
              </a:rPr>
              <a:t> des patients et l’absence de mauvais traitements (comme utilisation punitive de l’isolement ou accès aux cigarettes ou autres ; recours massif à l’isolement).</a:t>
            </a:r>
          </a:p>
          <a:p>
            <a:pPr marL="457200" lvl="1" algn="just">
              <a:buClr>
                <a:srgbClr val="000000"/>
              </a:buClr>
              <a:buSzPts val="2000"/>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lgn="just">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Instaurer un vrai contrôle des mesures sur les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mineurs</a:t>
            </a:r>
            <a:r>
              <a:rPr lang="fr-FR" sz="2400" dirty="0">
                <a:latin typeface="ADLaM Display" panose="02010000000000000000" pitchFamily="2" charset="77"/>
                <a:ea typeface="ADLaM Display" panose="02010000000000000000" pitchFamily="2" charset="77"/>
                <a:cs typeface="ADLaM Display" panose="02010000000000000000" pitchFamily="2" charset="77"/>
              </a:rPr>
              <a:t> « en soins libres »</a:t>
            </a:r>
          </a:p>
          <a:p>
            <a:pPr marL="800100" lvl="1" indent="-342900" algn="just">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lgn="just">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Davantage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d’impartialité</a:t>
            </a:r>
            <a:r>
              <a:rPr lang="fr-FR" sz="2400" dirty="0">
                <a:latin typeface="ADLaM Display" panose="02010000000000000000" pitchFamily="2" charset="77"/>
                <a:ea typeface="ADLaM Display" panose="02010000000000000000" pitchFamily="2" charset="77"/>
                <a:cs typeface="ADLaM Display" panose="02010000000000000000" pitchFamily="2" charset="77"/>
              </a:rPr>
              <a:t> dans la prise en charge (médecins suivent souvent l’avis de leur collègue médecins, ex : demande d’expertise)</a:t>
            </a:r>
          </a:p>
          <a:p>
            <a:pPr marL="800100" lvl="1" indent="-342900" algn="just">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lgn="just">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Des soignants qui s’interrogent : « et si c’était nous » ? </a:t>
            </a:r>
          </a:p>
          <a:p>
            <a:pPr marL="800100" lvl="1" indent="-342900" algn="just">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b="1" u="sng"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000" dirty="0">
              <a:latin typeface="Century Gothic"/>
              <a:ea typeface="Century Gothic"/>
              <a:cs typeface="Century Gothic"/>
              <a:sym typeface="Century Gothic"/>
            </a:endParaRPr>
          </a:p>
        </p:txBody>
      </p:sp>
    </p:spTree>
    <p:extLst>
      <p:ext uri="{BB962C8B-B14F-4D97-AF65-F5344CB8AC3E}">
        <p14:creationId xmlns:p14="http://schemas.microsoft.com/office/powerpoint/2010/main" val="139778708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5" name="Google Shape;127;p4"/>
          <p:cNvSpPr/>
          <p:nvPr/>
        </p:nvSpPr>
        <p:spPr>
          <a:xfrm>
            <a:off x="312516" y="1943100"/>
            <a:ext cx="11597833" cy="2486025"/>
          </a:xfrm>
          <a:prstGeom prst="rect">
            <a:avLst/>
          </a:prstGeom>
          <a:solidFill>
            <a:srgbClr val="C00000"/>
          </a:solidFill>
          <a:ln w="12700">
            <a:solidFill>
              <a:srgbClr val="000000"/>
            </a:solidFill>
            <a:miter/>
          </a:ln>
        </p:spPr>
        <p:txBody>
          <a:bodyPr lIns="0" tIns="0" rIns="0" bIns="0" anchor="ctr"/>
          <a:lstStyle/>
          <a:p>
            <a:pPr>
              <a:defRPr sz="1800">
                <a:latin typeface="Calibri"/>
                <a:ea typeface="Calibri"/>
                <a:cs typeface="Calibri"/>
                <a:sym typeface="Calibri"/>
              </a:defRPr>
            </a:pPr>
            <a:endParaRPr/>
          </a:p>
        </p:txBody>
      </p:sp>
      <p:sp>
        <p:nvSpPr>
          <p:cNvPr id="146" name="Google Shape;128;p4"/>
          <p:cNvSpPr txBox="1">
            <a:spLocks noGrp="1"/>
          </p:cNvSpPr>
          <p:nvPr>
            <p:ph type="title"/>
          </p:nvPr>
        </p:nvSpPr>
        <p:spPr>
          <a:xfrm>
            <a:off x="281651" y="2057400"/>
            <a:ext cx="12301538" cy="2247665"/>
          </a:xfrm>
          <a:prstGeom prst="rect">
            <a:avLst/>
          </a:prstGeom>
        </p:spPr>
        <p:txBody>
          <a:bodyPr>
            <a:normAutofit/>
          </a:bodyPr>
          <a:lstStyle/>
          <a:p>
            <a:pPr>
              <a:defRPr>
                <a:solidFill>
                  <a:srgbClr val="FFFFFF"/>
                </a:solidFill>
                <a:latin typeface="Avenir"/>
                <a:ea typeface="Avenir"/>
                <a:cs typeface="Avenir"/>
                <a:sym typeface="Avenir Roman"/>
              </a:defRPr>
            </a:pPr>
            <a:r>
              <a:rPr lang="fr-FR" sz="6000" dirty="0">
                <a:latin typeface="ADLaM Display" panose="02010000000000000000" pitchFamily="2" charset="77"/>
                <a:ea typeface="ADLaM Display" panose="02010000000000000000" pitchFamily="2" charset="77"/>
                <a:cs typeface="ADLaM Display" panose="02010000000000000000" pitchFamily="2" charset="77"/>
              </a:rPr>
              <a:t>L’alimentation forcée et le droit</a:t>
            </a:r>
            <a:endParaRPr sz="60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163856477"/>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0FF6C-8B02-359A-2529-7EEDE7D18970}"/>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0DA64E60-19B5-ECDC-F196-D97820C16983}"/>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67A99700-2772-95EA-59AD-B76239C4AA65}"/>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AA40112D-6C81-3130-481F-9E783AA22D75}"/>
              </a:ext>
            </a:extLst>
          </p:cNvPr>
          <p:cNvSpPr txBox="1"/>
          <p:nvPr/>
        </p:nvSpPr>
        <p:spPr>
          <a:xfrm>
            <a:off x="210548" y="1219421"/>
            <a:ext cx="11043351" cy="492438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Les textes: </a:t>
            </a:r>
            <a:endParaRPr sz="2400" b="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200" dirty="0">
                <a:latin typeface="ADLaM Display" panose="02010000000000000000" pitchFamily="2" charset="77"/>
                <a:ea typeface="ADLaM Display" panose="02010000000000000000" pitchFamily="2" charset="77"/>
                <a:cs typeface="ADLaM Display" panose="02010000000000000000" pitchFamily="2" charset="77"/>
                <a:sym typeface="Century Gothic"/>
              </a:rPr>
              <a:t>Le refus d’alimentation constitue une liberté individuelle exprimée par </a:t>
            </a:r>
            <a:r>
              <a:rPr lang="fr-FR" sz="22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l’article 5 </a:t>
            </a:r>
            <a:r>
              <a:rPr lang="fr-FR" sz="2200" dirty="0">
                <a:latin typeface="ADLaM Display" panose="02010000000000000000" pitchFamily="2" charset="77"/>
                <a:ea typeface="ADLaM Display" panose="02010000000000000000" pitchFamily="2" charset="77"/>
                <a:cs typeface="ADLaM Display" panose="02010000000000000000" pitchFamily="2" charset="77"/>
                <a:sym typeface="Century Gothic"/>
              </a:rPr>
              <a:t>de la Déclaration Universelle des Droits de l’Homme : </a:t>
            </a:r>
            <a:r>
              <a:rPr lang="fr-FR" sz="2200" i="1" dirty="0">
                <a:latin typeface="ADLaM Display" panose="02010000000000000000" pitchFamily="2" charset="77"/>
                <a:ea typeface="ADLaM Display" panose="02010000000000000000" pitchFamily="2" charset="77"/>
                <a:cs typeface="ADLaM Display" panose="02010000000000000000" pitchFamily="2" charset="77"/>
                <a:sym typeface="Century Gothic"/>
              </a:rPr>
              <a:t>« Nul ne sera soumis à la </a:t>
            </a:r>
            <a:r>
              <a:rPr lang="fr-FR" sz="2200" i="1"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torture, ni à des peines ou traitements cruels, inhumains ou dégradants</a:t>
            </a:r>
            <a:r>
              <a:rPr lang="fr-FR" sz="2200" i="1" dirty="0">
                <a:latin typeface="ADLaM Display" panose="02010000000000000000" pitchFamily="2" charset="77"/>
                <a:ea typeface="ADLaM Display" panose="02010000000000000000" pitchFamily="2" charset="77"/>
                <a:cs typeface="ADLaM Display" panose="02010000000000000000" pitchFamily="2" charset="77"/>
                <a:sym typeface="Century Gothic"/>
              </a:rPr>
              <a:t>.</a:t>
            </a:r>
            <a:r>
              <a:rPr lang="fr-FR" sz="2200" dirty="0">
                <a:latin typeface="ADLaM Display" panose="02010000000000000000" pitchFamily="2" charset="77"/>
                <a:ea typeface="ADLaM Display" panose="02010000000000000000" pitchFamily="2" charset="77"/>
                <a:cs typeface="ADLaM Display" panose="02010000000000000000" pitchFamily="2" charset="77"/>
                <a:sym typeface="Century Gothic"/>
              </a:rPr>
              <a:t> »</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2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2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lgn="just">
              <a:buClr>
                <a:srgbClr val="000000"/>
              </a:buClr>
              <a:buSzPts val="2000"/>
              <a:buFont typeface="Courier New"/>
              <a:buChar char="o"/>
              <a:defRPr sz="2000">
                <a:latin typeface="Century Gothic"/>
                <a:ea typeface="Century Gothic"/>
                <a:cs typeface="Century Gothic"/>
                <a:sym typeface="Century Gothic"/>
              </a:defRPr>
            </a:pPr>
            <a:r>
              <a:rPr lang="fr-FR" sz="22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Article L 1111-4 du Code de la santé publique</a:t>
            </a:r>
            <a:r>
              <a:rPr lang="fr-FR" sz="2200" dirty="0">
                <a:latin typeface="ADLaM Display" panose="02010000000000000000" pitchFamily="2" charset="77"/>
                <a:ea typeface="ADLaM Display" panose="02010000000000000000" pitchFamily="2" charset="77"/>
                <a:cs typeface="ADLaM Display" panose="02010000000000000000" pitchFamily="2" charset="77"/>
                <a:sym typeface="Century Gothic"/>
              </a:rPr>
              <a:t> : </a:t>
            </a:r>
            <a:r>
              <a:rPr lang="fr-FR" sz="2200" i="1" dirty="0">
                <a:latin typeface="ADLaM Display" panose="02010000000000000000" pitchFamily="2" charset="77"/>
                <a:ea typeface="ADLaM Display" panose="02010000000000000000" pitchFamily="2" charset="77"/>
                <a:cs typeface="ADLaM Display" panose="02010000000000000000" pitchFamily="2" charset="77"/>
                <a:sym typeface="Century Gothic"/>
              </a:rPr>
              <a:t>« Toute personne prend, avec le professionnel de santé et compte tenu des informations et des préconisations qu'il lui fournit, les décisions concernant sa santé. Toute personne a le droit de refuser ou de ne pas recevoir un traitement. (…) »</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sz="22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241808025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DE0AE-1071-C3EC-5BFA-E119737A8E82}"/>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455DBA36-213C-F550-DF04-E1144DABACA0}"/>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C03E453D-1484-CF36-E7AB-096578A9024C}"/>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A5509BA7-4D7B-4E3F-2704-426DE0DD4F09}"/>
              </a:ext>
            </a:extLst>
          </p:cNvPr>
          <p:cNvSpPr txBox="1"/>
          <p:nvPr/>
        </p:nvSpPr>
        <p:spPr>
          <a:xfrm>
            <a:off x="239123" y="1705196"/>
            <a:ext cx="11043351" cy="47704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rgbClr val="FF0000"/>
                </a:solidFill>
                <a:sym typeface="Century Gothic"/>
              </a:rPr>
              <a:t>La Déclaration de Tokyo (1975) </a:t>
            </a:r>
            <a:r>
              <a:rPr lang="fr-FR" sz="2000" b="1" dirty="0">
                <a:sym typeface="Century Gothic"/>
              </a:rPr>
              <a:t>affirme que l’alimentation forcée des grévistes de la faim est contraire à l’éthique et ne peut être justifiée lorsque le sujet est capable de juger consciemment des conséquences de son refus; </a:t>
            </a:r>
            <a:r>
              <a:rPr lang="fr-FR" sz="2000" b="1" dirty="0">
                <a:solidFill>
                  <a:srgbClr val="FF0000"/>
                </a:solidFill>
                <a:sym typeface="Century Gothic"/>
              </a:rPr>
              <a:t>elle considère le gavage comme une atteinte à l’intégrité et interdit notamment ce recours</a:t>
            </a:r>
            <a:r>
              <a:rPr lang="fr-FR" sz="2000" b="1" dirty="0">
                <a:sym typeface="Century Gothic"/>
              </a:rPr>
              <a:t>.</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rgbClr val="FF0000"/>
                </a:solidFill>
                <a:sym typeface="Century Gothic"/>
              </a:rPr>
              <a:t>La Déclaration de Malte de 1991, </a:t>
            </a:r>
            <a:r>
              <a:rPr lang="fr-FR" sz="2000" b="1" dirty="0">
                <a:sym typeface="Century Gothic"/>
              </a:rPr>
              <a:t>adoptée par l’Assemblée médicale mondiale, affirme les devoirs éthiques des médecins envers les grévistes de la faim, notamment le respect de leur volonté et de leur dignité, et interdit le gavage sur des personnes capables de consentement éclairé.</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La limite : </a:t>
            </a:r>
            <a:r>
              <a:rPr lang="fr-FR" sz="2000" b="1" dirty="0">
                <a:solidFill>
                  <a:srgbClr val="FF0000"/>
                </a:solidFill>
                <a:sym typeface="Century Gothic"/>
              </a:rPr>
              <a:t>Article 223-6 du code pénal </a:t>
            </a:r>
            <a:r>
              <a:rPr lang="fr-FR" sz="2000" b="1" dirty="0">
                <a:sym typeface="Century Gothic"/>
              </a:rPr>
              <a:t>: la non-assistance à personne en danger.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67355136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86860-B12C-6352-5E7C-19E73A8E6130}"/>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939FB6FD-3ECF-CB85-2614-0C70934EBA27}"/>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AD922B41-317A-0F47-247F-191B23A2E628}"/>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D0FA35FD-D724-5538-D33E-D76D5E7112CB}"/>
              </a:ext>
            </a:extLst>
          </p:cNvPr>
          <p:cNvSpPr txBox="1"/>
          <p:nvPr/>
        </p:nvSpPr>
        <p:spPr>
          <a:xfrm>
            <a:off x="210548" y="1219421"/>
            <a:ext cx="11043351" cy="464738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ctr">
              <a:buClr>
                <a:srgbClr val="000000"/>
              </a:buClr>
              <a:buSzPts val="2000"/>
              <a:defRPr sz="2000" b="1">
                <a:latin typeface="Century Gothic"/>
                <a:ea typeface="Century Gothic"/>
                <a:cs typeface="Century Gothic"/>
                <a:sym typeface="Century Gothic"/>
              </a:defRPr>
            </a:pP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Les différents cas :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lvl="3">
              <a:buClr>
                <a:srgbClr val="000000"/>
              </a:buClr>
              <a:buSzPts val="2000"/>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1. La personne agit en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pleine conscience </a:t>
            </a:r>
            <a:r>
              <a:rPr lang="fr-FR" sz="2400" dirty="0">
                <a:latin typeface="ADLaM Display" panose="02010000000000000000" pitchFamily="2" charset="77"/>
                <a:ea typeface="ADLaM Display" panose="02010000000000000000" pitchFamily="2" charset="77"/>
                <a:cs typeface="ADLaM Display" panose="02010000000000000000" pitchFamily="2" charset="77"/>
              </a:rPr>
              <a:t>(est apte à exprimer une volonté): se pose un problème éthique pour le médecin </a:t>
            </a: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Le respect de la déontologie médicale et des textes fondamentaux des droits de l’individu impose un strict respect de la volonté de la personne. Dans ce cas, il ne peut être procédé à une alimentation forcée.</a:t>
            </a: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1831226046"/>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69FA4-0895-37E1-02F4-FFA2DDCC81A8}"/>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6830A0BC-D513-3EA1-3D46-A44A80134C55}"/>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F1B71109-B16E-9397-D7C7-E5A3666C7AF8}"/>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D0380A3A-166E-B877-8245-042B51A43FEE}"/>
              </a:ext>
            </a:extLst>
          </p:cNvPr>
          <p:cNvSpPr txBox="1"/>
          <p:nvPr/>
        </p:nvSpPr>
        <p:spPr>
          <a:xfrm>
            <a:off x="210548" y="941387"/>
            <a:ext cx="11043351" cy="63709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buClr>
                <a:srgbClr val="000000"/>
              </a:buClr>
              <a:buSzPts val="2000"/>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lvl="3">
              <a:buClr>
                <a:srgbClr val="000000"/>
              </a:buClr>
              <a:buSzPts val="2000"/>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2. La personne est détenue</a:t>
            </a: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rgbClr val="FF0000"/>
                </a:solidFill>
                <a:sym typeface="Century Gothic"/>
              </a:rPr>
              <a:t>L’article D.364 du code de procédure pénale</a:t>
            </a:r>
            <a:r>
              <a:rPr lang="fr-FR" sz="2000" b="1" dirty="0">
                <a:sym typeface="Century Gothic"/>
              </a:rPr>
              <a:t> interdit toute thérapeutique sans le consentement de la personne détenue, sauf lorsque son état de santé le justifie sur décision médicale.</a:t>
            </a:r>
          </a:p>
          <a:p>
            <a:pPr lvl="7" algn="just">
              <a:buClr>
                <a:srgbClr val="000000"/>
              </a:buClr>
              <a:buSzPts val="2000"/>
              <a:defRPr sz="2000" b="1">
                <a:latin typeface="Century Gothic"/>
                <a:ea typeface="Century Gothic"/>
                <a:cs typeface="Century Gothic"/>
                <a:sym typeface="Century Gothic"/>
              </a:defRPr>
            </a:pPr>
            <a:endParaRPr lang="fr-FR" sz="2000" b="1" dirty="0">
              <a:sym typeface="Century Gothic"/>
            </a:endParaRP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rgbClr val="FF0000"/>
                </a:solidFill>
                <a:sym typeface="Century Gothic"/>
              </a:rPr>
              <a:t>L’article D.364 du code de procédure pénale</a:t>
            </a:r>
            <a:r>
              <a:rPr lang="fr-FR" sz="2000" b="1" dirty="0">
                <a:sym typeface="Century Gothic"/>
              </a:rPr>
              <a:t> énonce que si un détenu se livre à une grève de la faim prolongée, il peut être procédé à son alimentation forcée, mais seulement sur décision et sous surveillance médicales, et lorsque ses jours risquent d'être mis en danger.</a:t>
            </a:r>
          </a:p>
          <a:p>
            <a:pPr lvl="7" algn="just">
              <a:buClr>
                <a:srgbClr val="000000"/>
              </a:buClr>
              <a:buSzPts val="2000"/>
              <a:defRPr sz="2000" b="1">
                <a:latin typeface="Century Gothic"/>
                <a:ea typeface="Century Gothic"/>
                <a:cs typeface="Century Gothic"/>
                <a:sym typeface="Century Gothic"/>
              </a:defRPr>
            </a:pPr>
            <a:endParaRPr lang="fr-FR" sz="2000" b="1" dirty="0">
              <a:sym typeface="Century Gothic"/>
            </a:endParaRP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Il en est rendu compte aux autorités à prévenir en cas d'incident dans les conditions visées à l'article D. 280.</a:t>
            </a:r>
          </a:p>
          <a:p>
            <a:pPr lvl="7">
              <a:buClr>
                <a:srgbClr val="000000"/>
              </a:buClr>
              <a:buSzPts val="2000"/>
              <a:defRPr sz="2000" b="1">
                <a:latin typeface="Century Gothic"/>
                <a:ea typeface="Century Gothic"/>
                <a:cs typeface="Century Gothic"/>
                <a:sym typeface="Century Gothic"/>
              </a:defRPr>
            </a:pPr>
            <a:endParaRPr lang="fr-FR" sz="2000" b="1"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712216788"/>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EFB6F-95A7-75D0-E078-1ACDFBF9D2D9}"/>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1D81ECDB-A71F-A066-1DF4-5777E706F1E5}"/>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B8331448-3927-D206-8A23-E52329AD719B}"/>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E1A3A5A5-CB04-DB3C-E018-7690F6803F20}"/>
              </a:ext>
            </a:extLst>
          </p:cNvPr>
          <p:cNvSpPr txBox="1"/>
          <p:nvPr/>
        </p:nvSpPr>
        <p:spPr>
          <a:xfrm>
            <a:off x="167685" y="631332"/>
            <a:ext cx="11043351" cy="69864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buClr>
                <a:srgbClr val="000000"/>
              </a:buClr>
              <a:buSzPts val="2000"/>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lvl="3">
              <a:buClr>
                <a:srgbClr val="000000"/>
              </a:buClr>
              <a:buSzPts val="2000"/>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3. La personne est atteinte de troubles mentaux</a:t>
            </a: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rgbClr val="FF0000"/>
                </a:solidFill>
                <a:sym typeface="Century Gothic"/>
              </a:rPr>
              <a:t> </a:t>
            </a:r>
            <a:r>
              <a:rPr lang="fr-FR" sz="2000" b="1" dirty="0">
                <a:solidFill>
                  <a:schemeClr val="tx1"/>
                </a:solidFill>
                <a:sym typeface="Century Gothic"/>
              </a:rPr>
              <a:t>Face à l’inaptitude du patient atteint de troubles mentaux à exprimer un consentement (le refus d’alimentation pouvant constituer une manifestation de la maladie mentale), </a:t>
            </a:r>
            <a:r>
              <a:rPr lang="fr-FR" sz="2000" b="1" dirty="0">
                <a:solidFill>
                  <a:srgbClr val="FF0000"/>
                </a:solidFill>
                <a:sym typeface="Century Gothic"/>
              </a:rPr>
              <a:t>l’équipe médicale doit prendre les mesures nécessaires dans l’intérêt du malade. </a:t>
            </a: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olidFill>
                <a:srgbClr val="FF0000"/>
              </a:solidFill>
              <a:sym typeface="Century Gothic"/>
            </a:endParaRP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chemeClr val="tx1"/>
                </a:solidFill>
                <a:sym typeface="Century Gothic"/>
              </a:rPr>
              <a:t>La question se pose dans le cas des personnes souffrant </a:t>
            </a:r>
            <a:r>
              <a:rPr lang="fr-FR" sz="2000" b="1" dirty="0">
                <a:solidFill>
                  <a:srgbClr val="FF0000"/>
                </a:solidFill>
                <a:sym typeface="Century Gothic"/>
              </a:rPr>
              <a:t>d’un trouble de l’alimentation (type anorexie). </a:t>
            </a:r>
            <a:r>
              <a:rPr lang="fr-FR" sz="2000" b="1" dirty="0">
                <a:solidFill>
                  <a:schemeClr val="tx1"/>
                </a:solidFill>
                <a:sym typeface="Century Gothic"/>
              </a:rPr>
              <a:t>Il peut être considéré que</a:t>
            </a:r>
            <a:r>
              <a:rPr lang="fr-FR" sz="2000" b="1" dirty="0">
                <a:solidFill>
                  <a:srgbClr val="FF0000"/>
                </a:solidFill>
                <a:sym typeface="Century Gothic"/>
              </a:rPr>
              <a:t> l’alimentation peut créer un stress mental susceptible de mettre la personne en danger. </a:t>
            </a: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olidFill>
                <a:srgbClr val="FF0000"/>
              </a:solidFill>
              <a:sym typeface="Century Gothic"/>
            </a:endParaRP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chemeClr val="tx1"/>
                </a:solidFill>
                <a:sym typeface="Century Gothic"/>
              </a:rPr>
              <a:t>Anorexiques peuvent être hospitalisées en HSC. </a:t>
            </a: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olidFill>
                <a:schemeClr val="tx1"/>
              </a:solidFill>
              <a:sym typeface="Century Gothic"/>
            </a:endParaRPr>
          </a:p>
          <a:p>
            <a:pPr marL="342900" lvl="7"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chemeClr val="tx1"/>
                </a:solidFill>
                <a:sym typeface="Century Gothic"/>
              </a:rPr>
              <a:t>Anorexie et alimentation forcée: zone grise mais possible de s’inspirer de la jurisprudence en matière de grèves de la faim</a:t>
            </a:r>
          </a:p>
          <a:p>
            <a:pPr lvl="7">
              <a:buClr>
                <a:srgbClr val="000000"/>
              </a:buClr>
              <a:buSzPts val="2000"/>
              <a:defRPr sz="2000" b="1">
                <a:latin typeface="Century Gothic"/>
                <a:ea typeface="Century Gothic"/>
                <a:cs typeface="Century Gothic"/>
                <a:sym typeface="Century Gothic"/>
              </a:defRPr>
            </a:pPr>
            <a:endParaRPr lang="fr-FR" sz="2000" b="1"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lvl="7"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3222818838"/>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7DC41-A104-FEB8-0524-A72C8CB2140D}"/>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F9A70619-70B9-859E-62C7-4430A0F0D534}"/>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69D087BA-6DBE-EE52-1CEE-F4A42B743739}"/>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FB4222B3-5EA6-6AB4-809D-15BC92CBB641}"/>
              </a:ext>
            </a:extLst>
          </p:cNvPr>
          <p:cNvSpPr txBox="1"/>
          <p:nvPr/>
        </p:nvSpPr>
        <p:spPr>
          <a:xfrm>
            <a:off x="210548" y="1219421"/>
            <a:ext cx="11043351" cy="53552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ctr">
              <a:buClr>
                <a:srgbClr val="000000"/>
              </a:buClr>
              <a:buSzPts val="2000"/>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La jurisprudence de la CEDH sur l’alimentation contrainte</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rgbClr val="C00000"/>
                </a:solidFill>
                <a:sym typeface="Century Gothic"/>
              </a:rPr>
              <a:t>L’article 3 de la Convention des droits de l’Homme : </a:t>
            </a:r>
            <a:r>
              <a:rPr lang="fr-FR" sz="2000" b="1" dirty="0">
                <a:sym typeface="Century Gothic"/>
              </a:rPr>
              <a:t>« </a:t>
            </a:r>
            <a:r>
              <a:rPr lang="fr-FR" sz="2000" b="1" i="1" dirty="0">
                <a:sym typeface="Century Gothic"/>
              </a:rPr>
              <a:t>Nul ne peut être soumis à la torture ni à des peines ou traitements inhumains ou dégradants</a:t>
            </a:r>
            <a:r>
              <a:rPr lang="fr-FR" sz="2000" b="1" dirty="0">
                <a:sym typeface="Century Gothic"/>
              </a:rPr>
              <a:t>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dirty="0">
                <a:latin typeface="+mn-lt"/>
                <a:ea typeface="ADLaM Display" panose="02010000000000000000" pitchFamily="2" charset="77"/>
                <a:cs typeface="ADLaM Display" panose="02010000000000000000" pitchFamily="2" charset="77"/>
                <a:sym typeface="Century Gothic"/>
              </a:rPr>
              <a:t>Contrôle ouvert par l’arrêt par l’arrêt </a:t>
            </a:r>
            <a:r>
              <a:rPr lang="fr-FR" sz="2000" dirty="0" err="1">
                <a:solidFill>
                  <a:srgbClr val="C00000"/>
                </a:solidFill>
                <a:latin typeface="+mn-lt"/>
                <a:ea typeface="ADLaM Display" panose="02010000000000000000" pitchFamily="2" charset="77"/>
                <a:cs typeface="ADLaM Display" panose="02010000000000000000" pitchFamily="2" charset="77"/>
                <a:sym typeface="Century Gothic"/>
              </a:rPr>
              <a:t>Herczegfalvy</a:t>
            </a:r>
            <a:r>
              <a:rPr lang="fr-FR" sz="2000" dirty="0">
                <a:solidFill>
                  <a:srgbClr val="C00000"/>
                </a:solidFill>
                <a:latin typeface="+mn-lt"/>
                <a:ea typeface="ADLaM Display" panose="02010000000000000000" pitchFamily="2" charset="77"/>
                <a:cs typeface="ADLaM Display" panose="02010000000000000000" pitchFamily="2" charset="77"/>
                <a:sym typeface="Century Gothic"/>
              </a:rPr>
              <a:t> c. Autriche </a:t>
            </a:r>
            <a:r>
              <a:rPr lang="fr-FR" sz="2000" dirty="0">
                <a:latin typeface="+mn-lt"/>
                <a:ea typeface="ADLaM Display" panose="02010000000000000000" pitchFamily="2" charset="77"/>
                <a:cs typeface="ADLaM Display" panose="02010000000000000000" pitchFamily="2" charset="77"/>
                <a:sym typeface="Century Gothic"/>
              </a:rPr>
              <a:t>(Cour EDH, </a:t>
            </a:r>
            <a:r>
              <a:rPr lang="fr-FR" sz="2000" dirty="0" err="1">
                <a:latin typeface="+mn-lt"/>
                <a:ea typeface="ADLaM Display" panose="02010000000000000000" pitchFamily="2" charset="77"/>
                <a:cs typeface="ADLaM Display" panose="02010000000000000000" pitchFamily="2" charset="77"/>
                <a:sym typeface="Century Gothic"/>
              </a:rPr>
              <a:t>Herczegfalvy</a:t>
            </a:r>
            <a:r>
              <a:rPr lang="fr-FR" sz="2000" dirty="0">
                <a:latin typeface="+mn-lt"/>
                <a:ea typeface="ADLaM Display" panose="02010000000000000000" pitchFamily="2" charset="77"/>
                <a:cs typeface="ADLaM Display" panose="02010000000000000000" pitchFamily="2" charset="77"/>
                <a:sym typeface="Century Gothic"/>
              </a:rPr>
              <a:t> c. Autriche, no 10533/83, 24 septembre </a:t>
            </a:r>
            <a:r>
              <a:rPr lang="fr-FR" sz="2000" dirty="0">
                <a:solidFill>
                  <a:srgbClr val="C00000"/>
                </a:solidFill>
                <a:latin typeface="+mn-lt"/>
                <a:ea typeface="ADLaM Display" panose="02010000000000000000" pitchFamily="2" charset="77"/>
                <a:cs typeface="ADLaM Display" panose="02010000000000000000" pitchFamily="2" charset="77"/>
                <a:sym typeface="Century Gothic"/>
              </a:rPr>
              <a:t>1992</a:t>
            </a:r>
            <a:r>
              <a:rPr lang="fr-FR" sz="2000" dirty="0">
                <a:latin typeface="+mn-lt"/>
                <a:ea typeface="ADLaM Display" panose="02010000000000000000" pitchFamily="2" charset="77"/>
                <a:cs typeface="ADLaM Display" panose="02010000000000000000" pitchFamily="2" charset="77"/>
                <a:sym typeface="Century Gothic"/>
              </a:rPr>
              <a:t> :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lvl="2">
              <a:buClr>
                <a:srgbClr val="000000"/>
              </a:buClr>
              <a:buSzPts val="2000"/>
              <a:defRPr sz="2000" b="1">
                <a:latin typeface="Century Gothic"/>
                <a:ea typeface="Century Gothic"/>
                <a:cs typeface="Century Gothic"/>
                <a:sym typeface="Century Gothic"/>
              </a:defRPr>
            </a:pPr>
            <a:r>
              <a:rPr lang="fr-FR" sz="2000" dirty="0">
                <a:latin typeface="+mn-lt"/>
                <a:ea typeface="ADLaM Display" panose="02010000000000000000" pitchFamily="2" charset="77"/>
                <a:cs typeface="ADLaM Display" panose="02010000000000000000" pitchFamily="2" charset="77"/>
              </a:rPr>
              <a:t>	Requérant décrit comme </a:t>
            </a:r>
            <a:r>
              <a:rPr lang="fr-FR" sz="2000" dirty="0">
                <a:solidFill>
                  <a:srgbClr val="C00000"/>
                </a:solidFill>
                <a:latin typeface="+mn-lt"/>
                <a:ea typeface="ADLaM Display" panose="02010000000000000000" pitchFamily="2" charset="77"/>
                <a:cs typeface="ADLaM Display" panose="02010000000000000000" pitchFamily="2" charset="77"/>
              </a:rPr>
              <a:t>quérulent</a:t>
            </a:r>
            <a:r>
              <a:rPr lang="fr-FR" sz="2000" dirty="0">
                <a:latin typeface="+mn-lt"/>
                <a:ea typeface="ADLaM Display" panose="02010000000000000000" pitchFamily="2" charset="77"/>
                <a:cs typeface="ADLaM Display" panose="02010000000000000000" pitchFamily="2" charset="77"/>
              </a:rPr>
              <a:t> (délire de revendication) entame grève de la 	faim pour protester c/ sa détention. </a:t>
            </a:r>
            <a:r>
              <a:rPr lang="fr-FR" sz="2000" dirty="0">
                <a:solidFill>
                  <a:srgbClr val="FF0000"/>
                </a:solidFill>
                <a:latin typeface="+mn-lt"/>
                <a:ea typeface="ADLaM Display" panose="02010000000000000000" pitchFamily="2" charset="77"/>
                <a:cs typeface="ADLaM Display" panose="02010000000000000000" pitchFamily="2" charset="77"/>
              </a:rPr>
              <a:t>Alimentation forcée ordonnée, patient attaché 	à un lit pendant plusieurs semaines, avec sédatifs et neuroleptiques.</a:t>
            </a:r>
          </a:p>
          <a:p>
            <a:pPr lvl="2">
              <a:buClr>
                <a:srgbClr val="000000"/>
              </a:buClr>
              <a:buSzPts val="2000"/>
              <a:defRPr sz="2000" b="1">
                <a:latin typeface="Century Gothic"/>
                <a:ea typeface="Century Gothic"/>
                <a:cs typeface="Century Gothic"/>
                <a:sym typeface="Century Gothic"/>
              </a:defRPr>
            </a:pPr>
            <a:endParaRPr lang="fr-FR" sz="2000" dirty="0">
              <a:latin typeface="+mn-lt"/>
              <a:ea typeface="ADLaM Display" panose="02010000000000000000" pitchFamily="2" charset="77"/>
              <a:cs typeface="ADLaM Display" panose="02010000000000000000" pitchFamily="2" charset="77"/>
            </a:endParaRPr>
          </a:p>
          <a:p>
            <a:pPr lvl="2">
              <a:buClr>
                <a:srgbClr val="000000"/>
              </a:buClr>
              <a:buSzPts val="2000"/>
              <a:defRPr sz="2000" b="1">
                <a:latin typeface="Century Gothic"/>
                <a:ea typeface="Century Gothic"/>
                <a:cs typeface="Century Gothic"/>
                <a:sym typeface="Century Gothic"/>
              </a:defRPr>
            </a:pPr>
            <a:r>
              <a:rPr lang="fr-FR" sz="1800" dirty="0">
                <a:latin typeface="+mn-lt"/>
                <a:ea typeface="ADLaM Display" panose="02010000000000000000" pitchFamily="2" charset="77"/>
                <a:cs typeface="ADLaM Display" panose="02010000000000000000" pitchFamily="2" charset="77"/>
              </a:rPr>
              <a:t>	Commission conclut à une violation de l’article 3 : traitement administré de 	manière violente 	et prolongé, contribuant à aggraver l’état du patient. </a:t>
            </a:r>
          </a:p>
          <a:p>
            <a:pPr lvl="3">
              <a:buClr>
                <a:srgbClr val="000000"/>
              </a:buClr>
              <a:buSzPts val="2000"/>
              <a:defRPr sz="2000" b="1">
                <a:latin typeface="Century Gothic"/>
                <a:ea typeface="Century Gothic"/>
                <a:cs typeface="Century Gothic"/>
                <a:sym typeface="Century Gothic"/>
              </a:defRPr>
            </a:pPr>
            <a:endParaRPr lang="fr-FR" sz="1800" dirty="0">
              <a:latin typeface="+mn-lt"/>
              <a:ea typeface="ADLaM Display" panose="02010000000000000000" pitchFamily="2" charset="77"/>
              <a:cs typeface="ADLaM Display" panose="02010000000000000000" pitchFamily="2" charset="77"/>
            </a:endParaRPr>
          </a:p>
          <a:p>
            <a:pPr lvl="3">
              <a:buClr>
                <a:srgbClr val="000000"/>
              </a:buClr>
              <a:buSzPts val="2000"/>
              <a:defRPr sz="2000" b="1">
                <a:latin typeface="Century Gothic"/>
                <a:ea typeface="Century Gothic"/>
                <a:cs typeface="Century Gothic"/>
                <a:sym typeface="Century Gothic"/>
              </a:defRPr>
            </a:pPr>
            <a:r>
              <a:rPr lang="fr-FR" sz="1800" dirty="0">
                <a:latin typeface="+mn-lt"/>
                <a:ea typeface="ADLaM Display" panose="02010000000000000000" pitchFamily="2" charset="77"/>
                <a:cs typeface="ADLaM Display" panose="02010000000000000000" pitchFamily="2" charset="77"/>
              </a:rPr>
              <a:t>	La Cour ne suit pas : </a:t>
            </a:r>
            <a:r>
              <a:rPr lang="fr-FR" sz="1800" b="1" dirty="0">
                <a:sym typeface="Century Gothic"/>
              </a:rPr>
              <a:t>pose alors le principe selon lequel «</a:t>
            </a:r>
            <a:r>
              <a:rPr lang="fr-FR" sz="1800" b="1" dirty="0">
                <a:solidFill>
                  <a:srgbClr val="C00000"/>
                </a:solidFill>
                <a:sym typeface="Century Gothic"/>
              </a:rPr>
              <a:t> ne saurait en général, passer 	pour inhumaine et dégradante, une mesure dictée par une nécessité thérapeutique</a:t>
            </a:r>
            <a:r>
              <a:rPr lang="fr-FR" sz="1800" b="1" dirty="0">
                <a:sym typeface="Century Gothic"/>
              </a:rPr>
              <a:t> ». </a:t>
            </a:r>
            <a:endParaRPr lang="fr-FR" sz="1800" dirty="0">
              <a:latin typeface="+mn-lt"/>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1583043347"/>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F0E45-CC0A-CE57-FCA4-2C2909378788}"/>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D313E44D-7FB3-6EA1-75D9-3749D4A6CE95}"/>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0BECA0E2-E2E6-E1A8-C0B6-83449342D418}"/>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546A6BB9-FA52-F10D-357A-0B04F07F1C65}"/>
              </a:ext>
            </a:extLst>
          </p:cNvPr>
          <p:cNvSpPr txBox="1"/>
          <p:nvPr/>
        </p:nvSpPr>
        <p:spPr>
          <a:xfrm>
            <a:off x="324848" y="1820094"/>
            <a:ext cx="11043351" cy="464738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Dans l’arrêt </a:t>
            </a:r>
            <a:r>
              <a:rPr lang="fr-FR" sz="2000" b="1" i="1" u="sng" dirty="0" err="1">
                <a:solidFill>
                  <a:srgbClr val="C00000"/>
                </a:solidFill>
                <a:sym typeface="Century Gothic"/>
              </a:rPr>
              <a:t>Naoumenko</a:t>
            </a:r>
            <a:r>
              <a:rPr lang="fr-FR" sz="2000" b="1" i="1" u="sng" dirty="0">
                <a:solidFill>
                  <a:srgbClr val="C00000"/>
                </a:solidFill>
                <a:sym typeface="Century Gothic"/>
              </a:rPr>
              <a:t> c. Ukraine</a:t>
            </a:r>
            <a:r>
              <a:rPr lang="fr-FR" sz="2000" b="1" i="1" dirty="0">
                <a:solidFill>
                  <a:srgbClr val="C00000"/>
                </a:solidFill>
                <a:sym typeface="Century Gothic"/>
              </a:rPr>
              <a:t> </a:t>
            </a:r>
            <a:r>
              <a:rPr lang="fr-FR" sz="2000" b="1" i="1" dirty="0">
                <a:sym typeface="Century Gothic"/>
              </a:rPr>
              <a:t>(Cour EDH, </a:t>
            </a:r>
            <a:r>
              <a:rPr lang="fr-FR" sz="2000" b="1" i="1" dirty="0" err="1">
                <a:sym typeface="Century Gothic"/>
              </a:rPr>
              <a:t>Gennadi</a:t>
            </a:r>
            <a:r>
              <a:rPr lang="fr-FR" sz="2000" b="1" i="1" dirty="0">
                <a:sym typeface="Century Gothic"/>
              </a:rPr>
              <a:t> </a:t>
            </a:r>
            <a:r>
              <a:rPr lang="fr-FR" sz="2000" b="1" i="1" dirty="0" err="1">
                <a:sym typeface="Century Gothic"/>
              </a:rPr>
              <a:t>Naoumenko</a:t>
            </a:r>
            <a:r>
              <a:rPr lang="fr-FR" sz="2000" b="1" i="1" dirty="0">
                <a:sym typeface="Century Gothic"/>
              </a:rPr>
              <a:t> c. Ukraine, n</a:t>
            </a:r>
            <a:r>
              <a:rPr lang="fr-FR" sz="2000" b="1" i="1" baseline="30000" dirty="0">
                <a:sym typeface="Century Gothic"/>
              </a:rPr>
              <a:t>o</a:t>
            </a:r>
            <a:r>
              <a:rPr lang="fr-FR" sz="2000" b="1" i="1" dirty="0">
                <a:sym typeface="Century Gothic"/>
              </a:rPr>
              <a:t> 42023/98, 10 février </a:t>
            </a:r>
            <a:r>
              <a:rPr lang="fr-FR" sz="2000" b="1" i="1" dirty="0">
                <a:solidFill>
                  <a:srgbClr val="C00000"/>
                </a:solidFill>
                <a:sym typeface="Century Gothic"/>
              </a:rPr>
              <a:t>2004</a:t>
            </a:r>
            <a:r>
              <a:rPr lang="fr-FR" sz="2000" b="1" i="1" dirty="0">
                <a:sym typeface="Century Gothic"/>
              </a:rPr>
              <a:t>):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i="1" dirty="0">
              <a:sym typeface="Century Gothic"/>
            </a:endParaRPr>
          </a:p>
          <a:p>
            <a:pPr marL="342900"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Elle précise qu’« </a:t>
            </a:r>
            <a:r>
              <a:rPr lang="fr-FR" sz="2000" b="1" i="1" dirty="0">
                <a:sym typeface="Century Gothic"/>
              </a:rPr>
              <a:t>il appartient aux autorités médicales de décider – sur la base des règles reconnues de leur science – des moyens thérapeutiques à employer, au besoin </a:t>
            </a:r>
            <a:r>
              <a:rPr lang="fr-FR" sz="2000" b="1" i="1" dirty="0">
                <a:solidFill>
                  <a:srgbClr val="C00000"/>
                </a:solidFill>
                <a:sym typeface="Century Gothic"/>
              </a:rPr>
              <a:t>de force</a:t>
            </a:r>
            <a:r>
              <a:rPr lang="fr-FR" sz="2000" b="1" i="1" dirty="0">
                <a:sym typeface="Century Gothic"/>
              </a:rPr>
              <a:t>, pour préserver la santé physique et mentale de tels détenus. </a:t>
            </a:r>
          </a:p>
          <a:p>
            <a:pPr marL="342900" indent="-342900" algn="just">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i="1" dirty="0">
              <a:sym typeface="Century Gothic"/>
            </a:endParaRPr>
          </a:p>
          <a:p>
            <a:pPr marL="342900"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i="1" dirty="0">
                <a:sym typeface="Century Gothic"/>
              </a:rPr>
              <a:t>(…) </a:t>
            </a:r>
            <a:r>
              <a:rPr lang="fr-FR" sz="2000" b="1" i="1" dirty="0">
                <a:solidFill>
                  <a:srgbClr val="C00000"/>
                </a:solidFill>
                <a:sym typeface="Century Gothic"/>
              </a:rPr>
              <a:t>une mesure dictée par une nécessité thérapeutique, si désagréable soit-elle à l’intéressé, ne saurait, en principe, passer pour “inhumaine” ou “dégradante”</a:t>
            </a:r>
            <a:r>
              <a:rPr lang="fr-FR" sz="2000" b="1" dirty="0">
                <a:solidFill>
                  <a:srgbClr val="C00000"/>
                </a:solidFill>
                <a:sym typeface="Century Gothic"/>
              </a:rPr>
              <a:t> </a:t>
            </a:r>
            <a:r>
              <a:rPr lang="fr-FR" sz="2000" b="1" dirty="0">
                <a:sym typeface="Century Gothic"/>
              </a:rPr>
              <a:t>».</a:t>
            </a:r>
          </a:p>
          <a:p>
            <a:pPr marL="342900" indent="-342900" algn="just">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algn="just">
              <a:buClr>
                <a:srgbClr val="000000"/>
              </a:buClr>
              <a:buSzPts val="2000"/>
              <a:defRPr sz="2000" b="1">
                <a:latin typeface="Century Gothic"/>
                <a:ea typeface="Century Gothic"/>
                <a:cs typeface="Century Gothic"/>
                <a:sym typeface="Century Gothic"/>
              </a:defRPr>
            </a:pPr>
            <a:r>
              <a:rPr lang="fr-FR" sz="2000" b="1" dirty="0">
                <a:sym typeface="Century Gothic"/>
              </a:rPr>
              <a:t>Info : En 2006, dans le rapport du CCNE sur la santé en prison, étaient dénombrées </a:t>
            </a:r>
            <a:r>
              <a:rPr lang="fr-FR" sz="2000" b="1" dirty="0">
                <a:solidFill>
                  <a:srgbClr val="FF0000"/>
                </a:solidFill>
                <a:sym typeface="Century Gothic"/>
              </a:rPr>
              <a:t>1500</a:t>
            </a:r>
            <a:r>
              <a:rPr lang="fr-FR" sz="2000" b="1" dirty="0">
                <a:sym typeface="Century Gothic"/>
              </a:rPr>
              <a:t> grèves de la faim en prison par an dont moins de 10 posent un problème vital de santé </a:t>
            </a:r>
            <a:r>
              <a:rPr lang="fr-FR" sz="1200" b="1" dirty="0">
                <a:sym typeface="Century Gothic"/>
              </a:rPr>
              <a:t>(chiffres du comité consultatif national d’éthique pour les sciences de la vie et de la santé)</a:t>
            </a:r>
          </a:p>
          <a:p>
            <a:pPr marL="342900" indent="-342900" algn="just">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267093973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Google Shape;99;p2"/>
          <p:cNvSpPr/>
          <p:nvPr/>
        </p:nvSpPr>
        <p:spPr>
          <a:xfrm>
            <a:off x="3678237" y="487362"/>
            <a:ext cx="4908551" cy="885826"/>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solidFill>
                <a:schemeClr val="bg1"/>
              </a:solidFill>
              <a:latin typeface="ADLaM Display" panose="020F0502020204030204" pitchFamily="34" charset="0"/>
            </a:endParaRPr>
          </a:p>
        </p:txBody>
      </p:sp>
      <p:sp>
        <p:nvSpPr>
          <p:cNvPr id="126" name="Google Shape;100;p2"/>
          <p:cNvSpPr txBox="1">
            <a:spLocks noGrp="1"/>
          </p:cNvSpPr>
          <p:nvPr>
            <p:ph type="title"/>
          </p:nvPr>
        </p:nvSpPr>
        <p:spPr>
          <a:xfrm>
            <a:off x="874711" y="375640"/>
            <a:ext cx="10515601" cy="1325701"/>
          </a:xfrm>
          <a:prstGeom prst="rect">
            <a:avLst/>
          </a:prstGeom>
        </p:spPr>
        <p:txBody>
          <a:bodyPr/>
          <a:lstStyle>
            <a:lvl1pPr algn="ctr">
              <a:defRPr sz="3600">
                <a:solidFill>
                  <a:srgbClr val="FFFFFF"/>
                </a:solidFill>
                <a:latin typeface="Avenir"/>
                <a:ea typeface="Avenir"/>
                <a:cs typeface="Avenir"/>
                <a:sym typeface="Avenir Roman"/>
              </a:defRPr>
            </a:lvl1pPr>
          </a:lstStyle>
          <a:p>
            <a:r>
              <a:rPr lang="fr-FR" dirty="0">
                <a:solidFill>
                  <a:schemeClr val="bg1"/>
                </a:solidFill>
                <a:latin typeface="ADLaM Display" panose="020F0502020204030204" pitchFamily="34" charset="0"/>
              </a:rPr>
              <a:t>Les points développés</a:t>
            </a:r>
            <a:endParaRPr dirty="0">
              <a:solidFill>
                <a:schemeClr val="bg1"/>
              </a:solidFill>
              <a:latin typeface="ADLaM Display" panose="020F0502020204030204" pitchFamily="34" charset="0"/>
            </a:endParaRPr>
          </a:p>
        </p:txBody>
      </p:sp>
      <p:sp>
        <p:nvSpPr>
          <p:cNvPr id="127" name="Google Shape;101;p2"/>
          <p:cNvSpPr txBox="1"/>
          <p:nvPr/>
        </p:nvSpPr>
        <p:spPr>
          <a:xfrm>
            <a:off x="3748951" y="1485919"/>
            <a:ext cx="2557948" cy="430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699" tIns="45699" rIns="45699" bIns="45699">
            <a:spAutoFit/>
          </a:bodyPr>
          <a:lstStyle>
            <a:lvl1pPr>
              <a:defRPr sz="1800" b="1">
                <a:latin typeface="Century Gothic"/>
                <a:ea typeface="Century Gothic"/>
                <a:cs typeface="Century Gothic"/>
                <a:sym typeface="Century Gothic"/>
              </a:defRPr>
            </a:lvl1pPr>
          </a:lstStyle>
          <a:p>
            <a:endParaRPr sz="2200" dirty="0">
              <a:latin typeface="ADLaM Display" panose="020F0502020204030204" pitchFamily="34" charset="0"/>
            </a:endParaRPr>
          </a:p>
        </p:txBody>
      </p:sp>
      <p:sp>
        <p:nvSpPr>
          <p:cNvPr id="130" name="Google Shape;104;p2"/>
          <p:cNvSpPr txBox="1"/>
          <p:nvPr/>
        </p:nvSpPr>
        <p:spPr>
          <a:xfrm>
            <a:off x="3678237" y="2305636"/>
            <a:ext cx="7648240" cy="22467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699" tIns="45699" rIns="45699" bIns="45699">
            <a:spAutoFit/>
          </a:bodyPr>
          <a:lstStyle/>
          <a:p>
            <a:pPr marL="171450" indent="-57150"/>
            <a:endParaRPr sz="2000" dirty="0">
              <a:latin typeface="ADLaM Display" panose="020F0502020204030204" pitchFamily="34" charset="0"/>
              <a:ea typeface="Century Gothic"/>
              <a:cs typeface="Century Gothic"/>
              <a:sym typeface="Century Gothic"/>
            </a:endParaRPr>
          </a:p>
          <a:p>
            <a:pPr marL="285750" indent="-285750">
              <a:buClr>
                <a:srgbClr val="000000"/>
              </a:buClr>
              <a:buSzPts val="1800"/>
              <a:buFont typeface="Helvetica"/>
              <a:buChar char="❑"/>
              <a:defRPr sz="1800">
                <a:latin typeface="Century Gothic"/>
                <a:ea typeface="Century Gothic"/>
                <a:cs typeface="Century Gothic"/>
                <a:sym typeface="Century Gothic"/>
              </a:defRPr>
            </a:pPr>
            <a:r>
              <a:rPr lang="fr-FR" sz="2000" dirty="0">
                <a:latin typeface="ADLaM Display" panose="020F0502020204030204" pitchFamily="34" charset="0"/>
              </a:rPr>
              <a:t>L’hospitalisation sous contrainte : généralités et le cas de l’isolement et de la contention</a:t>
            </a:r>
          </a:p>
          <a:p>
            <a:pPr marL="285750" lvl="2" indent="-285750">
              <a:buClr>
                <a:srgbClr val="000000"/>
              </a:buClr>
              <a:buSzPts val="1800"/>
              <a:buFont typeface="Helvetica"/>
              <a:buChar char="❑"/>
              <a:defRPr sz="1800">
                <a:latin typeface="Century Gothic"/>
                <a:ea typeface="Century Gothic"/>
                <a:cs typeface="Century Gothic"/>
                <a:sym typeface="Century Gothic"/>
              </a:defRPr>
            </a:pPr>
            <a:endParaRPr lang="fr-FR" sz="2000" dirty="0">
              <a:latin typeface="ADLaM Display" panose="020F0502020204030204" pitchFamily="34" charset="0"/>
            </a:endParaRPr>
          </a:p>
          <a:p>
            <a:pPr marL="285750" indent="-285750">
              <a:buClr>
                <a:srgbClr val="000000"/>
              </a:buClr>
              <a:buSzPts val="1800"/>
              <a:buFont typeface="Helvetica"/>
              <a:buChar char="❑"/>
              <a:defRPr sz="1800">
                <a:latin typeface="Century Gothic"/>
                <a:ea typeface="Century Gothic"/>
                <a:cs typeface="Century Gothic"/>
                <a:sym typeface="Century Gothic"/>
              </a:defRPr>
            </a:pPr>
            <a:r>
              <a:rPr lang="fr-FR" sz="2000" dirty="0">
                <a:latin typeface="ADLaM Display" panose="020F0502020204030204" pitchFamily="34" charset="0"/>
              </a:rPr>
              <a:t>L’alimentation forcée : ce que dit le droit</a:t>
            </a:r>
          </a:p>
          <a:p>
            <a:pPr marL="285750" indent="-285750">
              <a:buClr>
                <a:srgbClr val="000000"/>
              </a:buClr>
              <a:buSzPts val="1800"/>
              <a:buFont typeface="Helvetica"/>
              <a:buChar char="❑"/>
              <a:defRPr sz="1800">
                <a:latin typeface="Century Gothic"/>
                <a:ea typeface="Century Gothic"/>
                <a:cs typeface="Century Gothic"/>
                <a:sym typeface="Century Gothic"/>
              </a:defRPr>
            </a:pPr>
            <a:endParaRPr lang="fr-FR" sz="2000" dirty="0">
              <a:latin typeface="ADLaM Display" panose="020F0502020204030204" pitchFamily="34" charset="0"/>
            </a:endParaRPr>
          </a:p>
          <a:p>
            <a:pPr marL="285750" indent="-285750">
              <a:buClr>
                <a:srgbClr val="000000"/>
              </a:buClr>
              <a:buSzPts val="1800"/>
              <a:buFont typeface="Helvetica"/>
              <a:buChar char="❑"/>
              <a:defRPr sz="1800">
                <a:latin typeface="Century Gothic"/>
                <a:ea typeface="Century Gothic"/>
                <a:cs typeface="Century Gothic"/>
                <a:sym typeface="Century Gothic"/>
              </a:defRPr>
            </a:pPr>
            <a:r>
              <a:rPr lang="fr-FR" sz="2000" dirty="0">
                <a:latin typeface="ADLaM Display" panose="020F0502020204030204" pitchFamily="34" charset="0"/>
              </a:rPr>
              <a:t>L’alimentation en pratique et en jurisprudence</a:t>
            </a:r>
          </a:p>
        </p:txBody>
      </p:sp>
      <p:pic>
        <p:nvPicPr>
          <p:cNvPr id="133" name="Google Shape;107;p2" descr="Google Shape;107;p2"/>
          <p:cNvPicPr>
            <a:picLocks noChangeAspect="1"/>
          </p:cNvPicPr>
          <p:nvPr/>
        </p:nvPicPr>
        <p:blipFill>
          <a:blip r:embed="rId2"/>
          <a:stretch>
            <a:fillRect/>
          </a:stretch>
        </p:blipFill>
        <p:spPr>
          <a:xfrm>
            <a:off x="2275553" y="2971798"/>
            <a:ext cx="914400" cy="914401"/>
          </a:xfrm>
          <a:prstGeom prst="rect">
            <a:avLst/>
          </a:prstGeom>
          <a:ln w="12700">
            <a:miter lim="400000"/>
          </a:ln>
        </p:spPr>
      </p:pic>
      <p:sp>
        <p:nvSpPr>
          <p:cNvPr id="136" name="Google Shape;110;p2"/>
          <p:cNvSpPr/>
          <p:nvPr/>
        </p:nvSpPr>
        <p:spPr>
          <a:xfrm flipH="1">
            <a:off x="1368173" y="1327999"/>
            <a:ext cx="2" cy="4890326"/>
          </a:xfrm>
          <a:prstGeom prst="line">
            <a:avLst/>
          </a:prstGeom>
          <a:ln>
            <a:solidFill>
              <a:srgbClr val="000000"/>
            </a:solidFill>
            <a:miter/>
            <a:headEnd type="diamond"/>
            <a:tailEnd type="diamond"/>
          </a:ln>
        </p:spPr>
        <p:txBody>
          <a:bodyPr lIns="0" tIns="0" rIns="0" bIns="0"/>
          <a:lstStyle/>
          <a:p>
            <a:endParaRPr>
              <a:latin typeface="ADLaM Display" panose="020F0502020204030204" pitchFamily="34"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2575C-3F8B-D141-2ED6-72E972212A13}"/>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8D3D96CF-F9F8-26E0-756E-AAE543D091A1}"/>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6190969C-0FC2-8960-A1E0-65DA808327D4}"/>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FBBC5C48-1BC4-7996-6DE7-042083DC89EB}"/>
              </a:ext>
            </a:extLst>
          </p:cNvPr>
          <p:cNvSpPr txBox="1"/>
          <p:nvPr/>
        </p:nvSpPr>
        <p:spPr>
          <a:xfrm>
            <a:off x="210548" y="1219421"/>
            <a:ext cx="11043351" cy="446271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u="sng" dirty="0" err="1">
                <a:solidFill>
                  <a:srgbClr val="FF0000"/>
                </a:solidFill>
                <a:sym typeface="Century Gothic"/>
              </a:rPr>
              <a:t>Nevmerjitsky</a:t>
            </a:r>
            <a:r>
              <a:rPr lang="fr-FR" sz="2000" b="1" u="sng" dirty="0">
                <a:sym typeface="Century Gothic"/>
              </a:rPr>
              <a:t> C. Ukraine (CEDH 5 avril 2005) : </a:t>
            </a: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a:buClr>
                <a:srgbClr val="000000"/>
              </a:buClr>
              <a:buSzPts val="2000"/>
              <a:defRPr sz="2000" b="1">
                <a:latin typeface="Century Gothic"/>
                <a:ea typeface="Century Gothic"/>
                <a:cs typeface="Century Gothic"/>
                <a:sym typeface="Century Gothic"/>
              </a:defRPr>
            </a:pPr>
            <a:r>
              <a:rPr lang="fr-FR" sz="2000" b="1" dirty="0">
                <a:sym typeface="Century Gothic"/>
              </a:rPr>
              <a:t>Détenu en grève de la faim : souvent </a:t>
            </a:r>
            <a:r>
              <a:rPr lang="fr-FR" sz="2000" b="1" dirty="0">
                <a:solidFill>
                  <a:srgbClr val="FF0000"/>
                </a:solidFill>
                <a:sym typeface="Century Gothic"/>
              </a:rPr>
              <a:t>attaché</a:t>
            </a:r>
            <a:r>
              <a:rPr lang="fr-FR" sz="2000" b="1" dirty="0">
                <a:sym typeface="Century Gothic"/>
              </a:rPr>
              <a:t> par des menottes à une chaise ou un radiateur et obligé à avaler une substance nutritive par un tuyau en caoutchouc relié à un seau, avec un </a:t>
            </a:r>
            <a:r>
              <a:rPr lang="fr-FR" sz="2000" b="1" dirty="0">
                <a:solidFill>
                  <a:srgbClr val="FF0000"/>
                </a:solidFill>
                <a:sym typeface="Century Gothic"/>
              </a:rPr>
              <a:t>écarteur buccal</a:t>
            </a:r>
            <a:r>
              <a:rPr lang="fr-FR" sz="2000" b="1" dirty="0">
                <a:sym typeface="Century Gothic"/>
              </a:rPr>
              <a:t>. </a:t>
            </a:r>
          </a:p>
          <a:p>
            <a:pPr>
              <a:buClr>
                <a:srgbClr val="000000"/>
              </a:buClr>
              <a:buSzPts val="2000"/>
              <a:defRPr sz="2000" b="1">
                <a:latin typeface="Century Gothic"/>
                <a:ea typeface="Century Gothic"/>
                <a:cs typeface="Century Gothic"/>
                <a:sym typeface="Century Gothic"/>
              </a:defRPr>
            </a:pPr>
            <a:endParaRPr lang="fr-FR" sz="2000" b="1"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a:buClr>
                <a:srgbClr val="000000"/>
              </a:buClr>
              <a:buSzPts val="2000"/>
              <a:defRPr sz="2000" b="1">
                <a:latin typeface="Century Gothic"/>
                <a:ea typeface="Century Gothic"/>
                <a:cs typeface="Century Gothic"/>
                <a:sym typeface="Century Gothic"/>
              </a:defRPr>
            </a:pPr>
            <a:r>
              <a:rPr lang="fr-FR" sz="2000" b="1" dirty="0">
                <a:sym typeface="Century Gothic"/>
              </a:rPr>
              <a:t>Mais il ne recevait pas les </a:t>
            </a:r>
            <a:r>
              <a:rPr lang="fr-FR" sz="2000" b="1" dirty="0">
                <a:solidFill>
                  <a:srgbClr val="FF0000"/>
                </a:solidFill>
                <a:sym typeface="Century Gothic"/>
              </a:rPr>
              <a:t>traitements médicaux adaptés </a:t>
            </a:r>
            <a:r>
              <a:rPr lang="fr-FR" sz="2000" b="1" dirty="0">
                <a:sym typeface="Century Gothic"/>
              </a:rPr>
              <a:t>aux différentes maladies dont il était atteint et il était placé à </a:t>
            </a:r>
            <a:r>
              <a:rPr lang="fr-FR" sz="2000" b="1" dirty="0">
                <a:solidFill>
                  <a:srgbClr val="FF0000"/>
                </a:solidFill>
                <a:sym typeface="Century Gothic"/>
              </a:rPr>
              <a:t>l’isolement</a:t>
            </a:r>
            <a:r>
              <a:rPr lang="fr-FR" sz="2000" b="1" dirty="0">
                <a:sym typeface="Century Gothic"/>
              </a:rPr>
              <a:t> pendant 10 jours pendant sa grève de la faim. </a:t>
            </a:r>
          </a:p>
          <a:p>
            <a:pPr>
              <a:buClr>
                <a:srgbClr val="000000"/>
              </a:buClr>
              <a:buSzPts val="2000"/>
              <a:defRPr sz="2000" b="1">
                <a:latin typeface="Century Gothic"/>
                <a:ea typeface="Century Gothic"/>
                <a:cs typeface="Century Gothic"/>
                <a:sym typeface="Century Gothic"/>
              </a:defRPr>
            </a:pPr>
            <a:endParaRPr lang="fr-FR" sz="2000" b="1" dirty="0">
              <a:sym typeface="Century Gothic"/>
            </a:endParaRPr>
          </a:p>
          <a:p>
            <a:pPr>
              <a:buClr>
                <a:srgbClr val="000000"/>
              </a:buClr>
              <a:buSzPts val="2000"/>
              <a:defRPr sz="2000" b="1">
                <a:latin typeface="Century Gothic"/>
                <a:ea typeface="Century Gothic"/>
                <a:cs typeface="Century Gothic"/>
                <a:sym typeface="Century Gothic"/>
              </a:defRPr>
            </a:pPr>
            <a:r>
              <a:rPr lang="fr-FR" sz="2000" b="1" dirty="0">
                <a:sym typeface="Century Gothic"/>
              </a:rPr>
              <a:t>La Cour dit : </a:t>
            </a:r>
            <a:r>
              <a:rPr lang="fr-FR" sz="2000" b="1" dirty="0">
                <a:solidFill>
                  <a:srgbClr val="FF0000"/>
                </a:solidFill>
                <a:sym typeface="Century Gothic"/>
              </a:rPr>
              <a:t>violation</a:t>
            </a:r>
            <a:r>
              <a:rPr lang="fr-FR" sz="2000" b="1" dirty="0">
                <a:sym typeface="Century Gothic"/>
              </a:rPr>
              <a:t> de l’article 3 (sur l’interdiction de la torture): : il n’était pas démontré une nécessité thérapeutique, il s’agissait donc d’une mesure arbitraire. Les autorités, confrontées au refus du détenu de s’alimenter, n’avaient pas respecté les garanties procédurales et en l’alimentant de force, avaient atteint un tel degré de gravité que cela méritait la qualification de torture. </a:t>
            </a:r>
          </a:p>
        </p:txBody>
      </p:sp>
    </p:spTree>
    <p:extLst>
      <p:ext uri="{BB962C8B-B14F-4D97-AF65-F5344CB8AC3E}">
        <p14:creationId xmlns:p14="http://schemas.microsoft.com/office/powerpoint/2010/main" val="3931442622"/>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3545F-20D6-1600-0D9D-7E2AE306D97E}"/>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FA2DB097-4F9A-7B3E-7549-1DBE3DD7FCAB}"/>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5144AAA8-2BA1-49C6-5622-28386DC19E90}"/>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743AA3D0-608C-217E-AFA7-5D0C26C1ED5E}"/>
              </a:ext>
            </a:extLst>
          </p:cNvPr>
          <p:cNvSpPr txBox="1"/>
          <p:nvPr/>
        </p:nvSpPr>
        <p:spPr>
          <a:xfrm>
            <a:off x="210548" y="1219421"/>
            <a:ext cx="11043351" cy="446271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u="sng" dirty="0" err="1">
                <a:solidFill>
                  <a:srgbClr val="FF0000"/>
                </a:solidFill>
                <a:sym typeface="Century Gothic"/>
              </a:rPr>
              <a:t>Pandjikidzé</a:t>
            </a:r>
            <a:r>
              <a:rPr lang="fr-FR" sz="2000" b="1" u="sng" dirty="0">
                <a:sym typeface="Century Gothic"/>
              </a:rPr>
              <a:t> et autres c. Géorgie (CEDH 20 juin 2006) (décision sur la recevabilité)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u="sng"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Un détenu dénonçait ici l’absence de réaction des autorités face à sa grève de la faim de </a:t>
            </a:r>
            <a:r>
              <a:rPr lang="fr-FR" sz="2000" b="1" dirty="0">
                <a:solidFill>
                  <a:srgbClr val="FF0000"/>
                </a:solidFill>
                <a:sym typeface="Century Gothic"/>
              </a:rPr>
              <a:t>115 jou</a:t>
            </a:r>
            <a:r>
              <a:rPr lang="fr-FR" sz="2000" b="1" dirty="0">
                <a:sym typeface="Century Gothic"/>
              </a:rPr>
              <a:t>rs en 2001 pour protester contre la procédure pénale en cours contre lui.</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olidFill>
                  <a:srgbClr val="FF0000"/>
                </a:solidFill>
                <a:sym typeface="Century Gothic"/>
              </a:rPr>
              <a:t>Il n’avait jamais été nourri de force et ne s’était pas plaint devant la Cour du fait qu’il aurait dû l’être</a:t>
            </a:r>
            <a:r>
              <a:rPr lang="fr-FR" sz="2000" b="1" dirty="0">
                <a:sym typeface="Century Gothic"/>
              </a:rPr>
              <a:t>.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La Cour déclare sa requête irrecevable pour défaut de fondement car il ne ressortait pas du dossier qu’en raison de l’attitude des autorités, sa vie aurait été exposée à un danger apparent qui aurait justifié qu’on le nourrisse de force.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382065985"/>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62536-2999-55B2-A53D-EC9E051F8D5C}"/>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2E48E57F-CA06-FFEC-DBCB-E908D62F6AE2}"/>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9388AB21-4975-9A4E-2BD9-AC4D82F4A9A3}"/>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1C18E252-8728-C637-40B0-C45E0FB9C035}"/>
              </a:ext>
            </a:extLst>
          </p:cNvPr>
          <p:cNvSpPr txBox="1"/>
          <p:nvPr/>
        </p:nvSpPr>
        <p:spPr>
          <a:xfrm>
            <a:off x="210548" y="1219421"/>
            <a:ext cx="11043351" cy="64940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u="sng" dirty="0" err="1">
                <a:solidFill>
                  <a:srgbClr val="FF0000"/>
                </a:solidFill>
                <a:sym typeface="Century Gothic"/>
              </a:rPr>
              <a:t>Özgül</a:t>
            </a:r>
            <a:r>
              <a:rPr lang="fr-FR" sz="2000" b="1" u="sng" dirty="0">
                <a:sym typeface="Century Gothic"/>
              </a:rPr>
              <a:t> c. Turquie (6 mars 2007 (décision sur la recevabilité)</a:t>
            </a:r>
            <a:endParaRPr lang="fr-FR" sz="2000" b="1" dirty="0">
              <a:sym typeface="Century Gothic"/>
            </a:endParaRPr>
          </a:p>
          <a:p>
            <a:pPr>
              <a:buClr>
                <a:srgbClr val="000000"/>
              </a:buClr>
              <a:buSzPts val="2000"/>
              <a:defRPr sz="2000" b="1">
                <a:latin typeface="Century Gothic"/>
                <a:ea typeface="Century Gothic"/>
                <a:cs typeface="Century Gothic"/>
                <a:sym typeface="Century Gothic"/>
              </a:defRPr>
            </a:pPr>
            <a:endParaRPr lang="fr-FR" sz="2000" b="1" dirty="0">
              <a:sym typeface="Century Gothic"/>
            </a:endParaRPr>
          </a:p>
          <a:p>
            <a:pPr algn="just">
              <a:buClr>
                <a:srgbClr val="000000"/>
              </a:buClr>
              <a:buSzPts val="2000"/>
              <a:defRPr sz="2000" b="1">
                <a:latin typeface="Century Gothic"/>
                <a:ea typeface="Century Gothic"/>
                <a:cs typeface="Century Gothic"/>
                <a:sym typeface="Century Gothic"/>
              </a:defRPr>
            </a:pPr>
            <a:r>
              <a:rPr lang="fr-FR" sz="2000" b="1" dirty="0">
                <a:sym typeface="Century Gothic"/>
              </a:rPr>
              <a:t>Un détenu en grève de la faim est admis à l’hôpital (dans la partie dédiée aux détenus), où il refuse les soins. De nombreux mois se passèrent avant que l’état de santé du détenu, atteint du syndrome </a:t>
            </a:r>
            <a:r>
              <a:rPr lang="fr-FR" sz="2000" b="1" dirty="0">
                <a:solidFill>
                  <a:srgbClr val="FF0000"/>
                </a:solidFill>
                <a:sym typeface="Century Gothic"/>
              </a:rPr>
              <a:t>de Wernicke Korsakoff</a:t>
            </a:r>
            <a:r>
              <a:rPr lang="fr-FR" sz="2000" b="1" dirty="0">
                <a:sym typeface="Century Gothic"/>
              </a:rPr>
              <a:t>, se dégrade. Le requérant saisissait la CEDH, </a:t>
            </a:r>
            <a:r>
              <a:rPr lang="fr-FR" sz="2000" b="1" dirty="0">
                <a:solidFill>
                  <a:srgbClr val="FF0000"/>
                </a:solidFill>
                <a:sym typeface="Century Gothic"/>
              </a:rPr>
              <a:t>se plaignant l’intervention médicale des autorités contre sa volonté 9 mois après sa grève de la faim</a:t>
            </a:r>
            <a:r>
              <a:rPr lang="fr-FR" sz="2000" b="1" dirty="0">
                <a:sym typeface="Century Gothic"/>
              </a:rPr>
              <a:t>. </a:t>
            </a:r>
          </a:p>
          <a:p>
            <a:pPr marL="342900" indent="-342900" algn="just">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algn="just">
              <a:buClr>
                <a:srgbClr val="000000"/>
              </a:buClr>
              <a:buSzPts val="2000"/>
              <a:defRPr sz="2000" b="1">
                <a:latin typeface="Century Gothic"/>
                <a:ea typeface="Century Gothic"/>
                <a:cs typeface="Century Gothic"/>
                <a:sym typeface="Century Gothic"/>
              </a:defRPr>
            </a:pPr>
            <a:r>
              <a:rPr lang="fr-FR" sz="2000" b="1" dirty="0">
                <a:sym typeface="Century Gothic"/>
              </a:rPr>
              <a:t>La Cour déclare sa demande </a:t>
            </a:r>
            <a:r>
              <a:rPr lang="fr-FR" sz="2000" b="1" dirty="0">
                <a:solidFill>
                  <a:srgbClr val="FF0000"/>
                </a:solidFill>
                <a:sym typeface="Century Gothic"/>
              </a:rPr>
              <a:t>irrecevable : </a:t>
            </a:r>
            <a:r>
              <a:rPr lang="fr-FR" sz="2000" b="1" dirty="0">
                <a:sym typeface="Century Gothic"/>
              </a:rPr>
              <a:t>le requérant avait été sous surveillance médicale permanente dans un milieu hospitalier depuis fin décembre 2001, et que jusqu’à la mi-mars 2002, les médecins n’étaient pas intervenus médicalement. </a:t>
            </a:r>
          </a:p>
          <a:p>
            <a:pPr algn="just">
              <a:buClr>
                <a:srgbClr val="000000"/>
              </a:buClr>
              <a:buSzPts val="2000"/>
              <a:defRPr sz="2000" b="1">
                <a:latin typeface="Century Gothic"/>
                <a:ea typeface="Century Gothic"/>
                <a:cs typeface="Century Gothic"/>
                <a:sym typeface="Century Gothic"/>
              </a:defRPr>
            </a:pPr>
            <a:endParaRPr lang="fr-FR" sz="2000" b="1" dirty="0">
              <a:sym typeface="Century Gothic"/>
            </a:endParaRPr>
          </a:p>
          <a:p>
            <a:pPr algn="just">
              <a:buClr>
                <a:srgbClr val="000000"/>
              </a:buClr>
              <a:buSzPts val="2000"/>
              <a:defRPr sz="2000" b="1">
                <a:latin typeface="Century Gothic"/>
                <a:ea typeface="Century Gothic"/>
                <a:cs typeface="Century Gothic"/>
                <a:sym typeface="Century Gothic"/>
              </a:defRPr>
            </a:pPr>
            <a:r>
              <a:rPr lang="fr-FR" sz="1800" b="1" dirty="0">
                <a:sym typeface="Century Gothic"/>
              </a:rPr>
              <a:t>Après constat de l’aggravation de son état de santé, ils avaient jugé nécessaire de l’alimenter. </a:t>
            </a:r>
            <a:r>
              <a:rPr lang="fr-FR" sz="1800" b="1" dirty="0">
                <a:solidFill>
                  <a:srgbClr val="FF0000"/>
                </a:solidFill>
                <a:sym typeface="Century Gothic"/>
              </a:rPr>
              <a:t>Ainsi, tant que l’état de santé du requérant avait été satisfaisant, les médecins avaient respecté sa volonté et ils n’étaient intervenus que lorsqu’une nécessité médicale avait été établie. Ils avaient dès lors agi dans l’intérêt du requérant et dans le but d’empêcher des dommages irréversibles.</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297375098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F02C1-3E52-20A0-D33E-3126FADABA9C}"/>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1100982B-E169-FFF5-C71C-06758142C3E5}"/>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DFFD0228-FAD9-6300-E8DD-CC83A832927C}"/>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F5738042-73AD-F5E7-A9EF-BDAB56B770C9}"/>
              </a:ext>
            </a:extLst>
          </p:cNvPr>
          <p:cNvSpPr txBox="1"/>
          <p:nvPr/>
        </p:nvSpPr>
        <p:spPr>
          <a:xfrm>
            <a:off x="253411" y="1719484"/>
            <a:ext cx="11043351" cy="446271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buClr>
                <a:srgbClr val="000000"/>
              </a:buClr>
              <a:buSzPts val="2000"/>
              <a:defRPr sz="2000" b="1">
                <a:latin typeface="Century Gothic"/>
                <a:ea typeface="Century Gothic"/>
                <a:cs typeface="Century Gothic"/>
                <a:sym typeface="Century Gothic"/>
              </a:defRPr>
            </a:pPr>
            <a:r>
              <a:rPr lang="fr-FR" sz="2000" b="1" u="sng" dirty="0" err="1">
                <a:solidFill>
                  <a:srgbClr val="FF0000"/>
                </a:solidFill>
                <a:sym typeface="Century Gothic"/>
              </a:rPr>
              <a:t>Rappaz</a:t>
            </a:r>
            <a:r>
              <a:rPr lang="fr-FR" sz="2000" b="1" u="sng" dirty="0">
                <a:sym typeface="Century Gothic"/>
              </a:rPr>
              <a:t> c. Suisse (CEDH 26 mars 2013 décision sur la recevabilité)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Un détenu condamné entreprend une grève de la faim pour demander sa libération, alléguant du fait </a:t>
            </a:r>
            <a:r>
              <a:rPr lang="fr-FR" sz="2000" b="1" dirty="0">
                <a:solidFill>
                  <a:srgbClr val="FF0000"/>
                </a:solidFill>
                <a:sym typeface="Century Gothic"/>
              </a:rPr>
              <a:t>qu’en refusant de le libérer, les autorités avaient mis sa vie en danger et que cela constituait un traitement inhumain et dégradant</a:t>
            </a:r>
            <a:r>
              <a:rPr lang="fr-FR" sz="2000" b="1" dirty="0">
                <a:sym typeface="Century Gothic"/>
              </a:rPr>
              <a:t>.</a:t>
            </a:r>
          </a:p>
          <a:p>
            <a:pPr>
              <a:buClr>
                <a:srgbClr val="000000"/>
              </a:buClr>
              <a:buSzPts val="2000"/>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La Cour considère la requête irrecevable car sans fondement, les autorités s’étant bien assuré de fournir des conditions de détention compatibles avec l’état de santé du patient.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Le détenu n’avait de plus pas été alimenté de force, même si la décision avait été prise, et que si elle l’avait été, force est de constater qu’elle s’accompagnait des </a:t>
            </a:r>
            <a:r>
              <a:rPr lang="fr-FR" sz="2000" b="1" dirty="0">
                <a:solidFill>
                  <a:srgbClr val="FF0000"/>
                </a:solidFill>
                <a:sym typeface="Century Gothic"/>
              </a:rPr>
              <a:t>garanties procédurales suffisantes</a:t>
            </a:r>
            <a:r>
              <a:rPr lang="fr-FR" sz="2000" b="1" dirty="0">
                <a:sym typeface="Century Gothic"/>
              </a:rPr>
              <a:t>. </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p:txBody>
      </p:sp>
    </p:spTree>
    <p:extLst>
      <p:ext uri="{BB962C8B-B14F-4D97-AF65-F5344CB8AC3E}">
        <p14:creationId xmlns:p14="http://schemas.microsoft.com/office/powerpoint/2010/main" val="111820475"/>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C91AC-8621-25BB-B574-CB6C6C447EE4}"/>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AF31040E-506B-CBC2-7349-A5206B574D9A}"/>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CB7F3294-E592-C8C0-F020-C608566323E2}"/>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157725F8-FF6E-42E3-B174-0611A717599D}"/>
              </a:ext>
            </a:extLst>
          </p:cNvPr>
          <p:cNvSpPr txBox="1"/>
          <p:nvPr/>
        </p:nvSpPr>
        <p:spPr>
          <a:xfrm>
            <a:off x="224836" y="1382307"/>
            <a:ext cx="11043351" cy="40933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buClr>
                <a:srgbClr val="000000"/>
              </a:buClr>
              <a:buSzPts val="2000"/>
              <a:defRPr sz="2000" b="1">
                <a:latin typeface="Century Gothic"/>
                <a:ea typeface="Century Gothic"/>
                <a:cs typeface="Century Gothic"/>
                <a:sym typeface="Century Gothic"/>
              </a:defRPr>
            </a:pPr>
            <a:endParaRPr lang="fr-FR" sz="2000" b="1" u="sng" dirty="0">
              <a:solidFill>
                <a:srgbClr val="FF0000"/>
              </a:solidFill>
              <a:sym typeface="Century Gothic"/>
            </a:endParaRPr>
          </a:p>
          <a:p>
            <a:pPr>
              <a:buClr>
                <a:srgbClr val="000000"/>
              </a:buClr>
              <a:buSzPts val="2000"/>
              <a:defRPr sz="2000" b="1">
                <a:latin typeface="Century Gothic"/>
                <a:ea typeface="Century Gothic"/>
                <a:cs typeface="Century Gothic"/>
                <a:sym typeface="Century Gothic"/>
              </a:defRPr>
            </a:pPr>
            <a:r>
              <a:rPr lang="fr-FR" sz="2000" b="1" u="sng" dirty="0" err="1">
                <a:solidFill>
                  <a:srgbClr val="FF0000"/>
                </a:solidFill>
                <a:sym typeface="Century Gothic"/>
              </a:rPr>
              <a:t>Horoz</a:t>
            </a:r>
            <a:r>
              <a:rPr lang="fr-FR" sz="2000" b="1" u="sng" dirty="0">
                <a:sym typeface="Century Gothic"/>
              </a:rPr>
              <a:t> c. Turquie (31 mars 2009 CEDH) : </a:t>
            </a:r>
          </a:p>
          <a:p>
            <a:pPr>
              <a:buClr>
                <a:srgbClr val="000000"/>
              </a:buClr>
              <a:buSzPts val="2000"/>
              <a:defRPr sz="2000" b="1">
                <a:latin typeface="Century Gothic"/>
                <a:ea typeface="Century Gothic"/>
                <a:cs typeface="Century Gothic"/>
                <a:sym typeface="Century Gothic"/>
              </a:defRPr>
            </a:pPr>
            <a:endParaRPr lang="fr-FR" sz="2000" b="1" dirty="0">
              <a:sym typeface="Century Gothic"/>
            </a:endParaRPr>
          </a:p>
          <a:p>
            <a:pPr>
              <a:buClr>
                <a:srgbClr val="000000"/>
              </a:buClr>
              <a:buSzPts val="2000"/>
              <a:defRPr sz="2000" b="1">
                <a:latin typeface="Century Gothic"/>
                <a:ea typeface="Century Gothic"/>
                <a:cs typeface="Century Gothic"/>
                <a:sym typeface="Century Gothic"/>
              </a:defRPr>
            </a:pPr>
            <a:endParaRPr lang="fr-FR" sz="2000" b="1" dirty="0">
              <a:sym typeface="Century Gothic"/>
            </a:endParaRPr>
          </a:p>
          <a:p>
            <a:pPr marL="342900"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Le fils de la requérante décède lors d’une incarcération avec grève de la faim en guise de protestation contre l’instauration d’un certain type de prison. Celle-ci allègue </a:t>
            </a:r>
            <a:r>
              <a:rPr lang="fr-FR" sz="2000" b="1" dirty="0">
                <a:solidFill>
                  <a:srgbClr val="FF0000"/>
                </a:solidFill>
                <a:sym typeface="Century Gothic"/>
              </a:rPr>
              <a:t>de l’atteinte au droit à la vie </a:t>
            </a:r>
            <a:r>
              <a:rPr lang="fr-FR" sz="2000" b="1" dirty="0">
                <a:sym typeface="Century Gothic"/>
              </a:rPr>
              <a:t>(article 2 de la CEDH) du fait du refus des autorités de libérer son fils. </a:t>
            </a:r>
          </a:p>
          <a:p>
            <a:pPr marL="342900" indent="-342900" algn="just">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000" b="1" dirty="0">
              <a:sym typeface="Century Gothic"/>
            </a:endParaRPr>
          </a:p>
          <a:p>
            <a:pPr marL="342900" indent="-342900" algn="just">
              <a:buClr>
                <a:srgbClr val="000000"/>
              </a:buClr>
              <a:buSzPts val="2000"/>
              <a:buFont typeface="Wingdings" pitchFamily="2" charset="2"/>
              <a:buChar char="v"/>
              <a:defRPr sz="2000" b="1">
                <a:latin typeface="Century Gothic"/>
                <a:ea typeface="Century Gothic"/>
                <a:cs typeface="Century Gothic"/>
                <a:sym typeface="Century Gothic"/>
              </a:defRPr>
            </a:pPr>
            <a:r>
              <a:rPr lang="fr-FR" sz="2000" b="1" dirty="0">
                <a:sym typeface="Century Gothic"/>
              </a:rPr>
              <a:t>La Cour conclut à la non-violation de l’article 2 pour impossibilité d’établir le lien de causalité entre le refus de libération et le décès, constatant que le décès résultait manifestement de sa grève de la faim. (</a:t>
            </a:r>
            <a:r>
              <a:rPr lang="fr-FR" sz="2000" b="1" dirty="0">
                <a:solidFill>
                  <a:srgbClr val="FF0000"/>
                </a:solidFill>
                <a:sym typeface="Century Gothic"/>
              </a:rPr>
              <a:t>La requérante ne s’était pas plainte des conditions de détention de son fils ou de l’absence de soins appropriés</a:t>
            </a:r>
            <a:r>
              <a:rPr lang="fr-FR" sz="2000" b="1" dirty="0">
                <a:sym typeface="Century Gothic"/>
              </a:rPr>
              <a:t>).</a:t>
            </a:r>
          </a:p>
        </p:txBody>
      </p:sp>
    </p:spTree>
    <p:extLst>
      <p:ext uri="{BB962C8B-B14F-4D97-AF65-F5344CB8AC3E}">
        <p14:creationId xmlns:p14="http://schemas.microsoft.com/office/powerpoint/2010/main" val="831931899"/>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0D8BE-DA31-82BE-9F9C-94D2AA725D4A}"/>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0B6F1A71-BE88-135C-0E8E-EE7AA736AC61}"/>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F93C5602-CE63-38C4-1444-46C9B360848D}"/>
              </a:ext>
            </a:extLst>
          </p:cNvPr>
          <p:cNvSpPr/>
          <p:nvPr/>
        </p:nvSpPr>
        <p:spPr>
          <a:xfrm>
            <a:off x="0" y="6254750"/>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3BC66955-D933-E1E5-A34D-FA1AA834593C}"/>
              </a:ext>
            </a:extLst>
          </p:cNvPr>
          <p:cNvSpPr txBox="1"/>
          <p:nvPr/>
        </p:nvSpPr>
        <p:spPr>
          <a:xfrm>
            <a:off x="574324" y="1401008"/>
            <a:ext cx="11043351" cy="483205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699" tIns="45699" rIns="45699" bIns="45699">
            <a:spAutoFit/>
          </a:bodyPr>
          <a:lstStyle/>
          <a:p>
            <a:pPr>
              <a:defRPr sz="2000" b="1">
                <a:latin typeface="Century Gothic"/>
                <a:ea typeface="Century Gothic"/>
                <a:cs typeface="Century Gothic"/>
                <a:sym typeface="Century Gothic"/>
              </a:defRPr>
            </a:pPr>
            <a:r>
              <a:rPr lang="fr-FR" sz="2400" u="sng" dirty="0">
                <a:latin typeface="ADLaM Display" panose="02010000000000000000" pitchFamily="2" charset="77"/>
                <a:ea typeface="ADLaM Display" panose="02010000000000000000" pitchFamily="2" charset="77"/>
                <a:cs typeface="ADLaM Display" panose="02010000000000000000" pitchFamily="2" charset="77"/>
              </a:rPr>
              <a:t>Un conseil ?</a:t>
            </a:r>
          </a:p>
          <a:p>
            <a:pPr algn="just">
              <a:defRPr sz="2000" b="1">
                <a:latin typeface="Century Gothic"/>
                <a:ea typeface="Century Gothic"/>
                <a:cs typeface="Century Gothic"/>
                <a:sym typeface="Century Gothic"/>
              </a:defRPr>
            </a:pPr>
            <a:endParaRPr lang="fr-FR" sz="2400" u="sng"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457200" lvl="1" indent="-457200" algn="just">
              <a:buFont typeface="Wingdings" pitchFamily="2" charset="2"/>
              <a:buChar char="q"/>
              <a:defRPr sz="2000" b="1">
                <a:latin typeface="Century Gothic"/>
                <a:ea typeface="Century Gothic"/>
                <a:cs typeface="Century Gothic"/>
                <a:sym typeface="Century Gothic"/>
              </a:defRPr>
            </a:pP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Respecter les </a:t>
            </a:r>
            <a:r>
              <a:rPr lang="fr-FR" sz="20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process</a:t>
            </a: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 (garanties procédurales) et privilégier le </a:t>
            </a:r>
            <a:r>
              <a:rPr lang="fr-FR" sz="20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lien de confiance </a:t>
            </a: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avec le patient (surtout dans les cas types anorexie)</a:t>
            </a:r>
          </a:p>
          <a:p>
            <a:pPr marL="457200" lvl="1" indent="-457200" algn="just">
              <a:buFont typeface="Wingdings" pitchFamily="2" charset="2"/>
              <a:buChar char="q"/>
              <a:defRPr sz="2000" b="1">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457200" lvl="1" indent="-457200" algn="just">
              <a:buFont typeface="Wingdings" pitchFamily="2" charset="2"/>
              <a:buChar char="q"/>
              <a:defRPr sz="2000" b="1">
                <a:latin typeface="Century Gothic"/>
                <a:ea typeface="Century Gothic"/>
                <a:cs typeface="Century Gothic"/>
                <a:sym typeface="Century Gothic"/>
              </a:defRPr>
            </a:pP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Se référer à </a:t>
            </a:r>
            <a:r>
              <a:rPr lang="fr-FR" sz="20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l’éthique</a:t>
            </a: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 et au </a:t>
            </a:r>
            <a:r>
              <a:rPr lang="fr-FR" sz="20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droit</a:t>
            </a: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 (dans la limite des textes et jurisprudences disponibles)</a:t>
            </a:r>
          </a:p>
          <a:p>
            <a:pPr marL="457200" lvl="1" indent="-457200" algn="just">
              <a:buFont typeface="Wingdings" pitchFamily="2" charset="2"/>
              <a:buChar char="q"/>
              <a:defRPr sz="2000" b="1">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457200" lvl="1" indent="-457200" algn="just">
              <a:buFont typeface="Wingdings" pitchFamily="2" charset="2"/>
              <a:buChar char="q"/>
              <a:defRPr sz="2000" b="1">
                <a:latin typeface="Century Gothic"/>
                <a:ea typeface="Century Gothic"/>
                <a:cs typeface="Century Gothic"/>
                <a:sym typeface="Century Gothic"/>
              </a:defRPr>
            </a:pP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Demander de </a:t>
            </a:r>
            <a:r>
              <a:rPr lang="fr-FR" sz="20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l’aide</a:t>
            </a: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 / des </a:t>
            </a:r>
            <a:r>
              <a:rPr lang="fr-FR" sz="20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conseils</a:t>
            </a: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 si besoin</a:t>
            </a:r>
          </a:p>
          <a:p>
            <a:pPr marL="457200" lvl="1" indent="-457200" algn="just">
              <a:buFont typeface="Wingdings" pitchFamily="2" charset="2"/>
              <a:buChar char="q"/>
              <a:defRPr sz="2000" b="1">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457200" lvl="1" indent="-457200" algn="just">
              <a:buFont typeface="Wingdings" pitchFamily="2" charset="2"/>
              <a:buChar char="q"/>
              <a:defRPr sz="2000" b="1">
                <a:latin typeface="Century Gothic"/>
                <a:ea typeface="Century Gothic"/>
                <a:cs typeface="Century Gothic"/>
                <a:sym typeface="Century Gothic"/>
              </a:defRPr>
            </a:pPr>
            <a:r>
              <a:rPr lang="fr-FR" sz="20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sym typeface="Century Gothic"/>
              </a:rPr>
              <a:t>L’empathie</a:t>
            </a:r>
            <a:r>
              <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rPr>
              <a:t> : se mettre à la place du patient (pas littéralement…). Ne pas faire un geste / un acte qui semble profondément atteindre ses valeurs/ son serment</a:t>
            </a:r>
          </a:p>
          <a:p>
            <a:pPr marL="457200" lvl="1" indent="-457200">
              <a:buFont typeface="Wingdings" pitchFamily="2" charset="2"/>
              <a:buChar char="q"/>
              <a:defRPr sz="2000" b="1">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457200" lvl="2">
              <a:buClr>
                <a:srgbClr val="000000"/>
              </a:buClr>
              <a:buSzPts val="2000"/>
              <a:defRPr sz="2000">
                <a:latin typeface="Century Gothic"/>
                <a:ea typeface="Century Gothic"/>
                <a:cs typeface="Century Gothic"/>
                <a:sym typeface="Century Gothic"/>
              </a:defRPr>
            </a:pPr>
            <a:endParaRPr lang="fr-FR" dirty="0"/>
          </a:p>
          <a:p>
            <a:pPr marL="215900" indent="-88900"/>
            <a:endParaRPr sz="2000" dirty="0">
              <a:latin typeface="Century Gothic"/>
              <a:ea typeface="Century Gothic"/>
              <a:cs typeface="Century Gothic"/>
              <a:sym typeface="Century Gothic"/>
            </a:endParaRPr>
          </a:p>
        </p:txBody>
      </p:sp>
    </p:spTree>
    <p:extLst>
      <p:ext uri="{BB962C8B-B14F-4D97-AF65-F5344CB8AC3E}">
        <p14:creationId xmlns:p14="http://schemas.microsoft.com/office/powerpoint/2010/main" val="45757397"/>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EA09B-44A8-A62A-0812-B0B01666185E}"/>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932FDF9C-9E9C-30AD-C240-22040C59BAA0}"/>
              </a:ext>
            </a:extLst>
          </p:cNvPr>
          <p:cNvSpPr/>
          <p:nvPr/>
        </p:nvSpPr>
        <p:spPr>
          <a:xfrm>
            <a:off x="4057649" y="770734"/>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436601B3-464D-8EBE-00E9-1612C645ABDA}"/>
              </a:ext>
            </a:extLst>
          </p:cNvPr>
          <p:cNvSpPr/>
          <p:nvPr/>
        </p:nvSpPr>
        <p:spPr>
          <a:xfrm>
            <a:off x="-47626" y="6643689"/>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dirty="0"/>
          </a:p>
        </p:txBody>
      </p:sp>
      <p:sp>
        <p:nvSpPr>
          <p:cNvPr id="154" name="Google Shape;139;p5">
            <a:extLst>
              <a:ext uri="{FF2B5EF4-FFF2-40B4-BE49-F238E27FC236}">
                <a16:creationId xmlns:a16="http://schemas.microsoft.com/office/drawing/2014/main" id="{2E3FAB59-CC57-47D3-9FCC-ABA2F907277D}"/>
              </a:ext>
            </a:extLst>
          </p:cNvPr>
          <p:cNvSpPr txBox="1"/>
          <p:nvPr/>
        </p:nvSpPr>
        <p:spPr>
          <a:xfrm>
            <a:off x="574324" y="1510509"/>
            <a:ext cx="11043351" cy="3354722"/>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45699" tIns="45699" rIns="45699" bIns="45699">
            <a:spAutoFit/>
          </a:bodyPr>
          <a:lstStyle/>
          <a:p>
            <a:pPr marL="457200" lvl="1">
              <a:buClr>
                <a:srgbClr val="000000"/>
              </a:buClr>
              <a:buSzPts val="2000"/>
              <a:defRPr sz="2000">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endParaRPr>
          </a:p>
          <a:p>
            <a:pPr marL="457200" lvl="1">
              <a:buClr>
                <a:srgbClr val="000000"/>
              </a:buClr>
              <a:buSzPts val="2000"/>
              <a:defRPr sz="2000">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endParaRPr>
          </a:p>
          <a:p>
            <a:pPr marL="457200" lvl="1">
              <a:buClr>
                <a:srgbClr val="000000"/>
              </a:buClr>
              <a:buSzPts val="2000"/>
              <a:defRPr sz="2000">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endParaRPr>
          </a:p>
          <a:p>
            <a:pPr marL="457200" lvl="1">
              <a:buClr>
                <a:srgbClr val="000000"/>
              </a:buClr>
              <a:buSzPts val="2000"/>
              <a:defRPr sz="2000">
                <a:latin typeface="Century Gothic"/>
                <a:ea typeface="Century Gothic"/>
                <a:cs typeface="Century Gothic"/>
                <a:sym typeface="Century Gothic"/>
              </a:defRPr>
            </a:pPr>
            <a:r>
              <a:rPr lang="fr-FR" sz="2000" dirty="0">
                <a:latin typeface="ADLaM Display" panose="02010000000000000000" pitchFamily="2" charset="77"/>
                <a:ea typeface="ADLaM Display" panose="02010000000000000000" pitchFamily="2" charset="77"/>
                <a:cs typeface="ADLaM Display" panose="02010000000000000000" pitchFamily="2" charset="77"/>
              </a:rPr>
              <a:t>Bibliographie sur la partie alimentation forcée</a:t>
            </a:r>
          </a:p>
          <a:p>
            <a:pPr marL="457200" lvl="1">
              <a:buClr>
                <a:srgbClr val="000000"/>
              </a:buClr>
              <a:buSzPts val="2000"/>
              <a:defRPr sz="2000">
                <a:latin typeface="Century Gothic"/>
                <a:ea typeface="Century Gothic"/>
                <a:cs typeface="Century Gothic"/>
                <a:sym typeface="Century Gothic"/>
              </a:defRPr>
            </a:pPr>
            <a:endParaRPr sz="1800" b="0" dirty="0">
              <a:latin typeface="ADLaM Display" panose="02010000000000000000" pitchFamily="2" charset="77"/>
              <a:ea typeface="ADLaM Display" panose="02010000000000000000" pitchFamily="2" charset="77"/>
              <a:cs typeface="ADLaM Display" panose="02010000000000000000" pitchFamily="2" charset="77"/>
            </a:endParaRPr>
          </a:p>
          <a:p>
            <a:pPr marL="469900" indent="-342900" algn="just">
              <a:buFont typeface="Arial" panose="020B0604020202020204" pitchFamily="34" charset="0"/>
              <a:buChar char="•"/>
            </a:pPr>
            <a:r>
              <a:rPr lang="fr-FR" sz="1800" i="1" dirty="0">
                <a:latin typeface="ADLaM Display" panose="02010000000000000000" pitchFamily="2" charset="77"/>
                <a:ea typeface="ADLaM Display" panose="02010000000000000000" pitchFamily="2" charset="77"/>
                <a:cs typeface="ADLaM Display" panose="02010000000000000000" pitchFamily="2" charset="77"/>
                <a:sym typeface="Century Gothic"/>
              </a:rPr>
              <a:t>Site santé.gouv.fr</a:t>
            </a:r>
          </a:p>
          <a:p>
            <a:pPr marL="469900" indent="-342900" algn="just">
              <a:buFont typeface="Arial" panose="020B0604020202020204" pitchFamily="34" charset="0"/>
              <a:buChar char="•"/>
            </a:pPr>
            <a:r>
              <a:rPr lang="fr-FR" sz="1800" i="1" dirty="0">
                <a:latin typeface="ADLaM Display" panose="02010000000000000000" pitchFamily="2" charset="77"/>
                <a:ea typeface="ADLaM Display" panose="02010000000000000000" pitchFamily="2" charset="77"/>
                <a:cs typeface="ADLaM Display" panose="02010000000000000000" pitchFamily="2" charset="77"/>
                <a:sym typeface="Century Gothic"/>
              </a:rPr>
              <a:t>Site de la CEDH</a:t>
            </a:r>
          </a:p>
          <a:p>
            <a:pPr marL="469900" indent="-342900" algn="just">
              <a:buFont typeface="Arial" panose="020B0604020202020204" pitchFamily="34" charset="0"/>
              <a:buChar char="•"/>
            </a:pPr>
            <a:r>
              <a:rPr lang="fr-FR" sz="1800" i="1" dirty="0">
                <a:latin typeface="ADLaM Display" panose="02010000000000000000" pitchFamily="2" charset="77"/>
                <a:ea typeface="ADLaM Display" panose="02010000000000000000" pitchFamily="2" charset="77"/>
                <a:cs typeface="ADLaM Display" panose="02010000000000000000" pitchFamily="2" charset="77"/>
                <a:sym typeface="Century Gothic"/>
              </a:rPr>
              <a:t>« Le contrôle exercé par la Cour européenne des droits de l’homme», Article par Marie </a:t>
            </a:r>
            <a:r>
              <a:rPr lang="fr-FR" sz="1800" i="1" dirty="0" err="1">
                <a:latin typeface="ADLaM Display" panose="02010000000000000000" pitchFamily="2" charset="77"/>
                <a:ea typeface="ADLaM Display" panose="02010000000000000000" pitchFamily="2" charset="77"/>
                <a:cs typeface="ADLaM Display" panose="02010000000000000000" pitchFamily="2" charset="77"/>
                <a:sym typeface="Century Gothic"/>
              </a:rPr>
              <a:t>Baudel</a:t>
            </a:r>
            <a:endParaRPr lang="fr-FR" sz="1800" i="1"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469900" indent="-342900" algn="just">
              <a:buFont typeface="Arial" panose="020B0604020202020204" pitchFamily="34" charset="0"/>
              <a:buChar char="•"/>
            </a:pPr>
            <a:r>
              <a:rPr lang="fr-FR" sz="1800" i="1" dirty="0">
                <a:latin typeface="ADLaM Display" panose="02010000000000000000" pitchFamily="2" charset="77"/>
                <a:ea typeface="ADLaM Display" panose="02010000000000000000" pitchFamily="2" charset="77"/>
                <a:cs typeface="ADLaM Display" panose="02010000000000000000" pitchFamily="2" charset="77"/>
                <a:sym typeface="Century Gothic"/>
              </a:rPr>
              <a:t>Fiche thématique grève de la faim en détention CEDH mars 2023</a:t>
            </a:r>
          </a:p>
          <a:p>
            <a:pPr marL="469900" indent="-342900" algn="just">
              <a:buFont typeface="Arial" panose="020B0604020202020204" pitchFamily="34" charset="0"/>
              <a:buChar char="•"/>
            </a:pPr>
            <a:r>
              <a:rPr lang="fr-FR" sz="1800" i="1" dirty="0">
                <a:latin typeface="ADLaM Display" panose="02010000000000000000" pitchFamily="2" charset="77"/>
                <a:ea typeface="ADLaM Display" panose="02010000000000000000" pitchFamily="2" charset="77"/>
                <a:cs typeface="ADLaM Display" panose="02010000000000000000" pitchFamily="2" charset="77"/>
                <a:sym typeface="Century Gothic"/>
              </a:rPr>
              <a:t>Rapport du Conseil national de  l’ordre des médecins de juin 2021</a:t>
            </a: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p:txBody>
      </p:sp>
    </p:spTree>
    <p:extLst>
      <p:ext uri="{BB962C8B-B14F-4D97-AF65-F5344CB8AC3E}">
        <p14:creationId xmlns:p14="http://schemas.microsoft.com/office/powerpoint/2010/main" val="87969067"/>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139F4-88DD-56F9-412F-B72A6372CC95}"/>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0AF661F7-67EB-F1E5-2838-C1B48743BF18}"/>
              </a:ext>
            </a:extLst>
          </p:cNvPr>
          <p:cNvSpPr/>
          <p:nvPr/>
        </p:nvSpPr>
        <p:spPr>
          <a:xfrm>
            <a:off x="4057649" y="770734"/>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4985E693-0F85-FB7E-9112-27406DEF26D3}"/>
              </a:ext>
            </a:extLst>
          </p:cNvPr>
          <p:cNvSpPr/>
          <p:nvPr/>
        </p:nvSpPr>
        <p:spPr>
          <a:xfrm>
            <a:off x="-47626" y="6643689"/>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dirty="0"/>
          </a:p>
        </p:txBody>
      </p:sp>
      <p:sp>
        <p:nvSpPr>
          <p:cNvPr id="154" name="Google Shape;139;p5">
            <a:extLst>
              <a:ext uri="{FF2B5EF4-FFF2-40B4-BE49-F238E27FC236}">
                <a16:creationId xmlns:a16="http://schemas.microsoft.com/office/drawing/2014/main" id="{3DDFC55A-165F-D09A-32FF-823FDD932051}"/>
              </a:ext>
            </a:extLst>
          </p:cNvPr>
          <p:cNvSpPr txBox="1"/>
          <p:nvPr/>
        </p:nvSpPr>
        <p:spPr>
          <a:xfrm>
            <a:off x="574324" y="1653384"/>
            <a:ext cx="11043351" cy="1384952"/>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45699" tIns="45699" rIns="45699" bIns="45699">
            <a:spAutoFit/>
          </a:bodyPr>
          <a:lstStyle/>
          <a:p>
            <a:pPr marL="457200" lvl="1">
              <a:buClr>
                <a:srgbClr val="000000"/>
              </a:buClr>
              <a:buSzPts val="2000"/>
              <a:defRPr sz="2000">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endParaRPr>
          </a:p>
          <a:p>
            <a:pPr marL="457200" lvl="1">
              <a:buClr>
                <a:srgbClr val="000000"/>
              </a:buClr>
              <a:buSzPts val="2000"/>
              <a:defRPr sz="2000">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endParaRPr>
          </a:p>
          <a:p>
            <a:pPr marL="457200" lvl="1">
              <a:buClr>
                <a:srgbClr val="000000"/>
              </a:buClr>
              <a:buSzPts val="2000"/>
              <a:defRPr sz="2000">
                <a:latin typeface="Century Gothic"/>
                <a:ea typeface="Century Gothic"/>
                <a:cs typeface="Century Gothic"/>
                <a:sym typeface="Century Gothic"/>
              </a:defRPr>
            </a:pPr>
            <a:endParaRPr lang="fr-FR" sz="200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p:txBody>
      </p:sp>
      <p:pic>
        <p:nvPicPr>
          <p:cNvPr id="3" name="Image 2" descr="Une image contenant texte, habits, capture d’écran, homme&#10;&#10;Le contenu généré par l’IA peut être incorrect.">
            <a:extLst>
              <a:ext uri="{FF2B5EF4-FFF2-40B4-BE49-F238E27FC236}">
                <a16:creationId xmlns:a16="http://schemas.microsoft.com/office/drawing/2014/main" id="{64032D81-CFF2-48C8-51AB-138D315EEA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1551" y="1653384"/>
            <a:ext cx="7368897" cy="4133054"/>
          </a:xfrm>
          <a:prstGeom prst="rect">
            <a:avLst/>
          </a:prstGeom>
        </p:spPr>
      </p:pic>
    </p:spTree>
    <p:extLst>
      <p:ext uri="{BB962C8B-B14F-4D97-AF65-F5344CB8AC3E}">
        <p14:creationId xmlns:p14="http://schemas.microsoft.com/office/powerpoint/2010/main" val="306839767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5" name="Google Shape;127;p4"/>
          <p:cNvSpPr/>
          <p:nvPr/>
        </p:nvSpPr>
        <p:spPr>
          <a:xfrm>
            <a:off x="312516" y="1943100"/>
            <a:ext cx="11597833" cy="2486025"/>
          </a:xfrm>
          <a:prstGeom prst="rect">
            <a:avLst/>
          </a:prstGeom>
          <a:solidFill>
            <a:srgbClr val="C00000"/>
          </a:solidFill>
          <a:ln w="12700">
            <a:solidFill>
              <a:srgbClr val="000000"/>
            </a:solidFill>
            <a:miter/>
          </a:ln>
        </p:spPr>
        <p:txBody>
          <a:bodyPr lIns="0" tIns="0" rIns="0" bIns="0" anchor="ctr"/>
          <a:lstStyle/>
          <a:p>
            <a:pPr>
              <a:defRPr sz="1800">
                <a:latin typeface="Calibri"/>
                <a:ea typeface="Calibri"/>
                <a:cs typeface="Calibri"/>
                <a:sym typeface="Calibri"/>
              </a:defRPr>
            </a:pPr>
            <a:endParaRPr/>
          </a:p>
        </p:txBody>
      </p:sp>
      <p:sp>
        <p:nvSpPr>
          <p:cNvPr id="146" name="Google Shape;128;p4"/>
          <p:cNvSpPr txBox="1">
            <a:spLocks noGrp="1"/>
          </p:cNvSpPr>
          <p:nvPr>
            <p:ph type="title"/>
          </p:nvPr>
        </p:nvSpPr>
        <p:spPr>
          <a:xfrm>
            <a:off x="281651" y="1764506"/>
            <a:ext cx="11910349" cy="2793208"/>
          </a:xfrm>
          <a:prstGeom prst="rect">
            <a:avLst/>
          </a:prstGeom>
        </p:spPr>
        <p:txBody>
          <a:bodyPr/>
          <a:lstStyle/>
          <a:p>
            <a:pPr>
              <a:defRPr>
                <a:solidFill>
                  <a:srgbClr val="FFFFFF"/>
                </a:solidFill>
                <a:latin typeface="Avenir"/>
                <a:ea typeface="Avenir"/>
                <a:cs typeface="Avenir"/>
                <a:sym typeface="Avenir Roman"/>
              </a:defRPr>
            </a:pPr>
            <a:br>
              <a:rPr dirty="0"/>
            </a:br>
            <a:r>
              <a:rPr lang="fr-FR" sz="5900" b="1" dirty="0">
                <a:latin typeface="ADLaM Display" panose="02010000000000000000" pitchFamily="2" charset="77"/>
                <a:ea typeface="ADLaM Display" panose="02010000000000000000" pitchFamily="2" charset="77"/>
                <a:cs typeface="ADLaM Display" panose="02010000000000000000" pitchFamily="2" charset="77"/>
                <a:sym typeface="Century Gothic"/>
              </a:rPr>
              <a:t>L’hospitalisation</a:t>
            </a:r>
            <a:r>
              <a:rPr lang="fr-FR" sz="6000" b="1" dirty="0">
                <a:latin typeface="ADLaM Display" panose="02010000000000000000" pitchFamily="2" charset="77"/>
                <a:ea typeface="ADLaM Display" panose="02010000000000000000" pitchFamily="2" charset="77"/>
                <a:cs typeface="ADLaM Display" panose="02010000000000000000" pitchFamily="2" charset="77"/>
                <a:sym typeface="Century Gothic"/>
              </a:rPr>
              <a:t> sous contrainte</a:t>
            </a:r>
            <a:br>
              <a:rPr dirty="0"/>
            </a:br>
            <a:endParaRPr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Google Shape;134;p5"/>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p:cNvSpPr txBox="1"/>
          <p:nvPr/>
        </p:nvSpPr>
        <p:spPr>
          <a:xfrm>
            <a:off x="210548" y="1219421"/>
            <a:ext cx="11043351" cy="4862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Une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matière</a:t>
            </a:r>
            <a:r>
              <a:rPr lang="fr-FR" sz="2400" dirty="0">
                <a:latin typeface="ADLaM Display" panose="02010000000000000000" pitchFamily="2" charset="77"/>
                <a:ea typeface="ADLaM Display" panose="02010000000000000000" pitchFamily="2" charset="77"/>
                <a:cs typeface="ADLaM Display" panose="02010000000000000000" pitchFamily="2" charset="77"/>
              </a:rPr>
              <a:t> régie par : </a:t>
            </a:r>
            <a:endParaRPr sz="2400" b="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La loi</a:t>
            </a: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Les décrets</a:t>
            </a: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La jurisprudence (tribunaux, cours d’appels, cour de cassation, conseil constitutionnel, CEDH)</a:t>
            </a:r>
          </a:p>
          <a:p>
            <a:pPr marL="215900" indent="-88900"/>
            <a:endParaRPr sz="22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Compétence des tribunaux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judiciaires</a:t>
            </a:r>
            <a:r>
              <a:rPr lang="fr-FR" sz="2400" dirty="0">
                <a:latin typeface="ADLaM Display" panose="02010000000000000000" pitchFamily="2" charset="77"/>
                <a:ea typeface="ADLaM Display" panose="02010000000000000000" pitchFamily="2" charset="77"/>
                <a:cs typeface="ADLaM Display" panose="02010000000000000000" pitchFamily="2" charset="77"/>
              </a:rPr>
              <a:t> pour le contrôle des mesures même s’il s’agit d’hôpitaux publics</a:t>
            </a: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Matière récente </a:t>
            </a:r>
            <a:r>
              <a:rPr lang="fr-FR" sz="2400" dirty="0">
                <a:latin typeface="ADLaM Display" panose="02010000000000000000" pitchFamily="2" charset="77"/>
                <a:ea typeface="ADLaM Display" panose="02010000000000000000" pitchFamily="2" charset="77"/>
                <a:cs typeface="ADLaM Display" panose="02010000000000000000" pitchFamily="2" charset="77"/>
              </a:rPr>
              <a:t>: lois de 2011 et 2013. Avocat obligatoire : 2013 mais pas systématique en matière d’isolement/contention, qui n’est contrôlé systématiquement que depuis 2022.</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08B90-CCDD-C8FF-1189-A30474AC2B0C}"/>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AE7A82D6-D208-B870-7E9B-3DFF3F362DA7}"/>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3D29A887-C538-BB89-7A39-0C77233A4849}"/>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4B13AEC3-19FC-297C-83AE-10152D5EE423}"/>
              </a:ext>
            </a:extLst>
          </p:cNvPr>
          <p:cNvSpPr txBox="1"/>
          <p:nvPr/>
        </p:nvSpPr>
        <p:spPr>
          <a:xfrm>
            <a:off x="210548" y="1219421"/>
            <a:ext cx="11043351" cy="4862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Types de mesures</a:t>
            </a:r>
            <a:endParaRPr sz="2400" b="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b="1" dirty="0">
                <a:latin typeface="ADLaM Display" panose="02010000000000000000" pitchFamily="2" charset="77"/>
                <a:ea typeface="ADLaM Display" panose="02010000000000000000" pitchFamily="2" charset="77"/>
                <a:cs typeface="ADLaM Display" panose="02010000000000000000" pitchFamily="2" charset="77"/>
              </a:rPr>
              <a:t>Soins à la demande d’un tiers (en urgence ou non) (1 ou 2 CM)</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b="1"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b="1" dirty="0">
                <a:latin typeface="ADLaM Display" panose="02010000000000000000" pitchFamily="2" charset="77"/>
                <a:ea typeface="ADLaM Display" panose="02010000000000000000" pitchFamily="2" charset="77"/>
                <a:cs typeface="ADLaM Display" panose="02010000000000000000" pitchFamily="2" charset="77"/>
              </a:rPr>
              <a:t>Soins à la demande du représentant de l’état (troubles graves à l’ordre public ou aux biens) (1 CM de l’établissement: ok)</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b="1"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b="1" dirty="0">
                <a:latin typeface="ADLaM Display" panose="02010000000000000000" pitchFamily="2" charset="77"/>
                <a:ea typeface="ADLaM Display" panose="02010000000000000000" pitchFamily="2" charset="77"/>
                <a:cs typeface="ADLaM Display" panose="02010000000000000000" pitchFamily="2" charset="77"/>
              </a:rPr>
              <a:t>Soins pour péril imminent (pour la santé de la personne, impossible de recueillir demande d’un tiers) (1 CM hors établissement)</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2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Prérequis</a:t>
            </a:r>
            <a:r>
              <a:rPr lang="fr-FR" sz="2400" dirty="0">
                <a:latin typeface="ADLaM Display" panose="02010000000000000000" pitchFamily="2" charset="77"/>
                <a:ea typeface="ADLaM Display" panose="02010000000000000000" pitchFamily="2" charset="77"/>
                <a:cs typeface="ADLaM Display" panose="02010000000000000000" pitchFamily="2" charset="77"/>
              </a:rPr>
              <a:t> : l’impossibilité de consentir (dans la pratique, raccourcis et anticipation du défaut d’alliance thérapeutique)</a:t>
            </a:r>
          </a:p>
        </p:txBody>
      </p:sp>
    </p:spTree>
    <p:extLst>
      <p:ext uri="{BB962C8B-B14F-4D97-AF65-F5344CB8AC3E}">
        <p14:creationId xmlns:p14="http://schemas.microsoft.com/office/powerpoint/2010/main" val="8004333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538C8-FBAE-0521-577A-8C21087AAE88}"/>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B14A9A45-8A92-2F6F-0E5B-B2901596BC3D}"/>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9A14359C-1C74-EC03-C97E-CC474C00D3E7}"/>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A7AC5339-4847-DC46-979D-C5020B70F5EB}"/>
              </a:ext>
            </a:extLst>
          </p:cNvPr>
          <p:cNvSpPr txBox="1"/>
          <p:nvPr/>
        </p:nvSpPr>
        <p:spPr>
          <a:xfrm>
            <a:off x="210548" y="1219421"/>
            <a:ext cx="11043351" cy="59092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b="0" dirty="0">
                <a:latin typeface="ADLaM Display" panose="02010000000000000000" pitchFamily="2" charset="77"/>
                <a:ea typeface="ADLaM Display" panose="02010000000000000000" pitchFamily="2" charset="77"/>
                <a:cs typeface="ADLaM Display" panose="02010000000000000000" pitchFamily="2" charset="77"/>
              </a:rPr>
              <a:t>Les grands points sur les </a:t>
            </a:r>
            <a:r>
              <a:rPr lang="fr-FR" sz="2400" dirty="0">
                <a:latin typeface="ADLaM Display" panose="02010000000000000000" pitchFamily="2" charset="77"/>
                <a:ea typeface="ADLaM Display" panose="02010000000000000000" pitchFamily="2" charset="77"/>
                <a:cs typeface="ADLaM Display" panose="02010000000000000000" pitchFamily="2" charset="77"/>
              </a:rPr>
              <a:t>HSC</a:t>
            </a:r>
            <a:endParaRPr sz="2400" b="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Avocat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obligatoire</a:t>
            </a:r>
          </a:p>
          <a:p>
            <a:pPr marL="457200" lvl="1">
              <a:buClr>
                <a:srgbClr val="000000"/>
              </a:buClr>
              <a:buSzPts val="2000"/>
              <a:defRPr sz="2000">
                <a:latin typeface="Century Gothic"/>
                <a:ea typeface="Century Gothic"/>
                <a:cs typeface="Century Gothic"/>
                <a:sym typeface="Century Gothic"/>
              </a:defRPr>
            </a:pPr>
            <a:endPar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Juge saisi dans les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8 jours</a:t>
            </a:r>
            <a:r>
              <a:rPr lang="fr-FR" sz="2400" dirty="0">
                <a:latin typeface="ADLaM Display" panose="02010000000000000000" pitchFamily="2" charset="77"/>
                <a:ea typeface="ADLaM Display" panose="02010000000000000000" pitchFamily="2" charset="77"/>
                <a:cs typeface="ADLaM Display" panose="02010000000000000000" pitchFamily="2" charset="77"/>
              </a:rPr>
              <a:t>, rend sa décision dans les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12 jours </a:t>
            </a:r>
            <a:r>
              <a:rPr lang="fr-FR" sz="2400" dirty="0">
                <a:latin typeface="ADLaM Display" panose="02010000000000000000" pitchFamily="2" charset="77"/>
                <a:ea typeface="ADLaM Display" panose="02010000000000000000" pitchFamily="2" charset="77"/>
                <a:cs typeface="ADLaM Display" panose="02010000000000000000" pitchFamily="2" charset="77"/>
              </a:rPr>
              <a:t>de l’admission, si se prolonge : contrôle tous les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6 mois</a:t>
            </a:r>
          </a:p>
          <a:p>
            <a:pPr marL="457200" lvl="1">
              <a:buClr>
                <a:srgbClr val="000000"/>
              </a:buClr>
              <a:buSzPts val="2000"/>
              <a:defRPr sz="2000">
                <a:latin typeface="Century Gothic"/>
                <a:ea typeface="Century Gothic"/>
                <a:cs typeface="Century Gothic"/>
                <a:sym typeface="Century Gothic"/>
              </a:defRPr>
            </a:pPr>
            <a:endPar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Si patient passe par les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urgences</a:t>
            </a:r>
            <a:r>
              <a:rPr lang="fr-FR" sz="2400" dirty="0">
                <a:latin typeface="ADLaM Display" panose="02010000000000000000" pitchFamily="2" charset="77"/>
                <a:ea typeface="ADLaM Display" panose="02010000000000000000" pitchFamily="2" charset="77"/>
                <a:cs typeface="ADLaM Display" panose="02010000000000000000" pitchFamily="2" charset="77"/>
              </a:rPr>
              <a:t> : pas plus de 48 h (en théorie..)</a:t>
            </a:r>
          </a:p>
          <a:p>
            <a:pPr marL="457200" lvl="1">
              <a:buClr>
                <a:srgbClr val="000000"/>
              </a:buClr>
              <a:buSzPts val="2000"/>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Importance d’avoir des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CM signés par des psychiatres</a:t>
            </a:r>
            <a:r>
              <a:rPr lang="fr-FR" sz="2400" dirty="0">
                <a:latin typeface="ADLaM Display" panose="02010000000000000000" pitchFamily="2" charset="77"/>
                <a:ea typeface="ADLaM Display" panose="02010000000000000000" pitchFamily="2" charset="77"/>
                <a:cs typeface="ADLaM Display" panose="02010000000000000000" pitchFamily="2" charset="77"/>
              </a:rPr>
              <a:t>, pas des internes (pour les iso/</a:t>
            </a:r>
            <a:r>
              <a:rPr lang="fr-FR" sz="2400" dirty="0" err="1">
                <a:latin typeface="ADLaM Display" panose="02010000000000000000" pitchFamily="2" charset="77"/>
                <a:ea typeface="ADLaM Display" panose="02010000000000000000" pitchFamily="2" charset="77"/>
                <a:cs typeface="ADLaM Display" panose="02010000000000000000" pitchFamily="2" charset="77"/>
              </a:rPr>
              <a:t>cont</a:t>
            </a:r>
            <a:r>
              <a:rPr lang="fr-FR" sz="2400" dirty="0">
                <a:latin typeface="ADLaM Display" panose="02010000000000000000" pitchFamily="2" charset="77"/>
                <a:ea typeface="ADLaM Display" panose="02010000000000000000" pitchFamily="2" charset="77"/>
                <a:cs typeface="ADLaM Display" panose="02010000000000000000" pitchFamily="2" charset="77"/>
              </a:rPr>
              <a:t> notamment)</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Période d’observation </a:t>
            </a:r>
            <a:r>
              <a:rPr lang="fr-FR" sz="2400" dirty="0">
                <a:latin typeface="ADLaM Display" panose="02010000000000000000" pitchFamily="2" charset="77"/>
                <a:ea typeface="ADLaM Display" panose="02010000000000000000" pitchFamily="2" charset="77"/>
                <a:cs typeface="ADLaM Display" panose="02010000000000000000" pitchFamily="2" charset="77"/>
              </a:rPr>
              <a:t>de 72 h à l’arrivée pour confirmer prise en charge</a:t>
            </a:r>
          </a:p>
          <a:p>
            <a:pPr marL="215900" indent="-88900"/>
            <a:endParaRPr sz="22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215900" indent="-88900"/>
            <a:endParaRPr sz="2000" dirty="0">
              <a:latin typeface="Century Gothic"/>
              <a:ea typeface="Century Gothic"/>
              <a:cs typeface="Century Gothic"/>
              <a:sym typeface="Century Gothic"/>
            </a:endParaRPr>
          </a:p>
        </p:txBody>
      </p:sp>
    </p:spTree>
    <p:extLst>
      <p:ext uri="{BB962C8B-B14F-4D97-AF65-F5344CB8AC3E}">
        <p14:creationId xmlns:p14="http://schemas.microsoft.com/office/powerpoint/2010/main" val="202173181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2CA35-25EF-E0AC-A275-FCCD378AD14C}"/>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FFB4F862-F453-F7BC-609E-6A6AE51BD8CD}"/>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8E212433-79FD-5AD3-A991-97E4352E8D94}"/>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A7D6BF6C-A8AA-0EC0-C8C3-222BA1652712}"/>
              </a:ext>
            </a:extLst>
          </p:cNvPr>
          <p:cNvSpPr txBox="1"/>
          <p:nvPr/>
        </p:nvSpPr>
        <p:spPr>
          <a:xfrm>
            <a:off x="210548" y="1219421"/>
            <a:ext cx="11043351" cy="55399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b="0" dirty="0">
                <a:latin typeface="ADLaM Display" panose="02010000000000000000" pitchFamily="2" charset="77"/>
                <a:ea typeface="ADLaM Display" panose="02010000000000000000" pitchFamily="2" charset="77"/>
                <a:cs typeface="ADLaM Display" panose="02010000000000000000" pitchFamily="2" charset="77"/>
              </a:rPr>
              <a:t>L’isolement / contention</a:t>
            </a:r>
            <a:r>
              <a:rPr sz="2400" b="0" dirty="0">
                <a:latin typeface="ADLaM Display" panose="02010000000000000000" pitchFamily="2" charset="77"/>
                <a:ea typeface="ADLaM Display" panose="02010000000000000000" pitchFamily="2" charset="77"/>
                <a:cs typeface="ADLaM Display" panose="02010000000000000000" pitchFamily="2" charset="77"/>
              </a:rPr>
              <a:t>: </a:t>
            </a: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Isolement</a:t>
            </a:r>
            <a:r>
              <a:rPr lang="fr-FR" sz="2400" dirty="0">
                <a:latin typeface="ADLaM Display" panose="02010000000000000000" pitchFamily="2" charset="77"/>
                <a:ea typeface="ADLaM Display" panose="02010000000000000000" pitchFamily="2" charset="77"/>
                <a:cs typeface="ADLaM Display" panose="02010000000000000000" pitchFamily="2" charset="77"/>
              </a:rPr>
              <a:t> : Espace dont le patient ne peut sortir librement et qui est séparé des autres patients. </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Contention</a:t>
            </a:r>
            <a:r>
              <a:rPr lang="fr-FR" sz="2400" dirty="0">
                <a:latin typeface="ADLaM Display" panose="02010000000000000000" pitchFamily="2" charset="77"/>
                <a:ea typeface="ADLaM Display" panose="02010000000000000000" pitchFamily="2" charset="77"/>
                <a:cs typeface="ADLaM Display" panose="02010000000000000000" pitchFamily="2" charset="77"/>
              </a:rPr>
              <a:t> : physique (manuelle) ou mécanique (utilisation de tous moyens, méthodes, matériels ou vêtements empêchant ou limitant les capacités de mouvement du patient dans un but de sécurité pour le patient ou celle d’autrui). </a:t>
            </a:r>
          </a:p>
          <a:p>
            <a:pPr marL="215900" indent="-88900"/>
            <a:endParaRPr sz="22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Loi </a:t>
            </a:r>
            <a:r>
              <a:rPr sz="2400" dirty="0">
                <a:latin typeface="ADLaM Display" panose="02010000000000000000" pitchFamily="2" charset="77"/>
                <a:ea typeface="ADLaM Display" panose="02010000000000000000" pitchFamily="2" charset="77"/>
                <a:cs typeface="ADLaM Display" panose="02010000000000000000" pitchFamily="2" charset="77"/>
              </a:rPr>
              <a:t>: </a:t>
            </a: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Wingdings" pitchFamily="2" charset="2"/>
              <a:buChar char="v"/>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indent="-342900">
              <a:buClr>
                <a:srgbClr val="000000"/>
              </a:buClr>
              <a:buSzPts val="2000"/>
              <a:buFont typeface="Courier New"/>
              <a:buChar char="o"/>
              <a:defRPr sz="2000">
                <a:latin typeface="Century Gothic"/>
                <a:ea typeface="Century Gothic"/>
                <a:cs typeface="Century Gothic"/>
                <a:sym typeface="Century Gothic"/>
              </a:defRPr>
            </a:pPr>
            <a:r>
              <a:rPr lang="fr-FR" sz="2000" dirty="0">
                <a:latin typeface="ADLaM Display" panose="02010000000000000000" pitchFamily="2" charset="77"/>
                <a:ea typeface="ADLaM Display" panose="02010000000000000000" pitchFamily="2" charset="77"/>
                <a:cs typeface="ADLaM Display" panose="02010000000000000000" pitchFamily="2" charset="77"/>
              </a:rPr>
              <a:t>1</a:t>
            </a:r>
            <a:r>
              <a:rPr lang="fr-FR" sz="2000" baseline="30000" dirty="0">
                <a:latin typeface="ADLaM Display" panose="02010000000000000000" pitchFamily="2" charset="77"/>
                <a:ea typeface="ADLaM Display" panose="02010000000000000000" pitchFamily="2" charset="77"/>
                <a:cs typeface="ADLaM Display" panose="02010000000000000000" pitchFamily="2" charset="77"/>
              </a:rPr>
              <a:t>ère</a:t>
            </a:r>
            <a:r>
              <a:rPr lang="fr-FR" sz="2000" dirty="0">
                <a:latin typeface="ADLaM Display" panose="02010000000000000000" pitchFamily="2" charset="77"/>
                <a:ea typeface="ADLaM Display" panose="02010000000000000000" pitchFamily="2" charset="77"/>
                <a:cs typeface="ADLaM Display" panose="02010000000000000000" pitchFamily="2" charset="77"/>
              </a:rPr>
              <a:t> loi en </a:t>
            </a:r>
            <a:r>
              <a:rPr lang="fr-FR" sz="20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2016</a:t>
            </a:r>
            <a:r>
              <a:rPr lang="fr-FR" sz="2000" dirty="0">
                <a:latin typeface="ADLaM Display" panose="02010000000000000000" pitchFamily="2" charset="77"/>
                <a:ea typeface="ADLaM Display" panose="02010000000000000000" pitchFamily="2" charset="77"/>
                <a:cs typeface="ADLaM Display" panose="02010000000000000000" pitchFamily="2" charset="77"/>
              </a:rPr>
              <a:t> (!) : pratique de dernier recours uniquement pour prévenir un risque hétéro ou auto agressif : mesure de sûreté</a:t>
            </a:r>
          </a:p>
          <a:p>
            <a:pPr marL="215900" indent="-88900"/>
            <a:endParaRPr sz="2000" dirty="0">
              <a:latin typeface="Century Gothic"/>
              <a:ea typeface="Century Gothic"/>
              <a:cs typeface="Century Gothic"/>
              <a:sym typeface="Century Gothic"/>
            </a:endParaRPr>
          </a:p>
        </p:txBody>
      </p:sp>
    </p:spTree>
    <p:extLst>
      <p:ext uri="{BB962C8B-B14F-4D97-AF65-F5344CB8AC3E}">
        <p14:creationId xmlns:p14="http://schemas.microsoft.com/office/powerpoint/2010/main" val="92343780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70CCC-7AAD-4FC9-4558-DCE5C556CB13}"/>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05300A6A-63C3-A7ED-23DE-63F88181ED56}"/>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A185C3D2-DDFE-E9B2-AB3C-C8476591843E}"/>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9F75F5C9-1067-0E17-B721-18292B00A1CA}"/>
              </a:ext>
            </a:extLst>
          </p:cNvPr>
          <p:cNvSpPr txBox="1"/>
          <p:nvPr/>
        </p:nvSpPr>
        <p:spPr>
          <a:xfrm>
            <a:off x="210548" y="1219421"/>
            <a:ext cx="11043351" cy="61554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A savoir:</a:t>
            </a:r>
            <a:endParaRPr sz="2400" b="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ea typeface="ADLaM Display" panose="02010000000000000000" pitchFamily="2" charset="77"/>
                <a:cs typeface="ADLaM Display" panose="02010000000000000000" pitchFamily="2" charset="77"/>
              </a:rPr>
              <a:t>Pratique censée être « </a:t>
            </a:r>
            <a:r>
              <a:rPr lang="fr-FR" sz="2400" dirty="0">
                <a:solidFill>
                  <a:srgbClr val="FF0000"/>
                </a:solidFill>
                <a:ea typeface="ADLaM Display" panose="02010000000000000000" pitchFamily="2" charset="77"/>
                <a:cs typeface="ADLaM Display" panose="02010000000000000000" pitchFamily="2" charset="77"/>
              </a:rPr>
              <a:t>de dernier recours </a:t>
            </a:r>
            <a:r>
              <a:rPr lang="fr-FR" sz="2400" dirty="0">
                <a:ea typeface="ADLaM Display" panose="02010000000000000000" pitchFamily="2" charset="77"/>
                <a:cs typeface="ADLaM Display" panose="02010000000000000000" pitchFamily="2" charset="77"/>
              </a:rPr>
              <a:t>» </a:t>
            </a:r>
            <a:r>
              <a:rPr lang="fr-FR" sz="2400" dirty="0">
                <a:solidFill>
                  <a:srgbClr val="FF0000"/>
                </a:solidFill>
                <a:ea typeface="ADLaM Display" panose="02010000000000000000" pitchFamily="2" charset="77"/>
                <a:cs typeface="ADLaM Display" panose="02010000000000000000" pitchFamily="2" charset="77"/>
              </a:rPr>
              <a:t>mais 30% </a:t>
            </a:r>
            <a:r>
              <a:rPr lang="fr-FR" sz="2400" dirty="0">
                <a:ea typeface="ADLaM Display" panose="02010000000000000000" pitchFamily="2" charset="77"/>
                <a:cs typeface="ADLaM Display" panose="02010000000000000000" pitchFamily="2" charset="77"/>
              </a:rPr>
              <a:t>de recours à l’isolement avec ou sans contention en France. Problème de moyen, de formation, de motivation, (de volonté?)</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000" dirty="0">
                <a:sym typeface="Century Gothic"/>
              </a:rPr>
              <a:t>« Il ne peut y être procédé que </a:t>
            </a:r>
            <a:r>
              <a:rPr lang="fr-FR" sz="2000" b="1" dirty="0">
                <a:sym typeface="Century Gothic"/>
              </a:rPr>
              <a:t>pour prévenir un </a:t>
            </a:r>
            <a:r>
              <a:rPr lang="fr-FR" sz="2000" b="1" dirty="0">
                <a:solidFill>
                  <a:srgbClr val="FF0000"/>
                </a:solidFill>
                <a:sym typeface="Century Gothic"/>
              </a:rPr>
              <a:t>dommage immédiat ou imminent </a:t>
            </a:r>
            <a:r>
              <a:rPr lang="fr-FR" sz="2000" b="1" dirty="0">
                <a:sym typeface="Century Gothic"/>
              </a:rPr>
              <a:t>pour le patient ou autrui</a:t>
            </a:r>
            <a:r>
              <a:rPr lang="fr-FR" sz="2000" dirty="0">
                <a:sym typeface="Century Gothic"/>
              </a:rPr>
              <a:t>, sur </a:t>
            </a:r>
            <a:r>
              <a:rPr lang="fr-FR" sz="2000" b="1" dirty="0">
                <a:sym typeface="Century Gothic"/>
              </a:rPr>
              <a:t>décision</a:t>
            </a:r>
            <a:r>
              <a:rPr lang="fr-FR" sz="2000" dirty="0">
                <a:sym typeface="Century Gothic"/>
              </a:rPr>
              <a:t> </a:t>
            </a:r>
            <a:r>
              <a:rPr lang="fr-FR" sz="2000" b="1" dirty="0">
                <a:sym typeface="Century Gothic"/>
              </a:rPr>
              <a:t>motivée d’un psychiatre </a:t>
            </a:r>
            <a:r>
              <a:rPr lang="fr-FR" sz="2000" dirty="0">
                <a:sym typeface="Century Gothic"/>
              </a:rPr>
              <a:t>et uniquement </a:t>
            </a:r>
            <a:r>
              <a:rPr lang="fr-FR" sz="2000" b="1" dirty="0">
                <a:sym typeface="Century Gothic"/>
              </a:rPr>
              <a:t>de manière adaptée, nécessaire et proportionné</a:t>
            </a:r>
            <a:r>
              <a:rPr lang="fr-FR" sz="2000" dirty="0">
                <a:sym typeface="Century Gothic"/>
              </a:rPr>
              <a:t> </a:t>
            </a:r>
            <a:r>
              <a:rPr lang="fr-FR" sz="2000" b="1" dirty="0">
                <a:sym typeface="Century Gothic"/>
              </a:rPr>
              <a:t>au risque </a:t>
            </a:r>
            <a:r>
              <a:rPr lang="fr-FR" sz="2000" dirty="0">
                <a:sym typeface="Century Gothic"/>
              </a:rPr>
              <a:t>après évaluation du patient » (Article L3222-5-1 du CSP)</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000" dirty="0">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000" b="1" dirty="0">
                <a:ea typeface="ADLaM Display" panose="02010000000000000000" pitchFamily="2" charset="77"/>
                <a:cs typeface="ADLaM Display" panose="02010000000000000000" pitchFamily="2" charset="77"/>
                <a:sym typeface="Century Gothic"/>
              </a:rPr>
              <a:t>Possible (en théorie) </a:t>
            </a:r>
            <a:r>
              <a:rPr lang="fr-FR" sz="2000" b="1" dirty="0">
                <a:solidFill>
                  <a:srgbClr val="FF0000"/>
                </a:solidFill>
                <a:ea typeface="ADLaM Display" panose="02010000000000000000" pitchFamily="2" charset="77"/>
                <a:cs typeface="ADLaM Display" panose="02010000000000000000" pitchFamily="2" charset="77"/>
                <a:sym typeface="Century Gothic"/>
              </a:rPr>
              <a:t>seulement dans le cadre d’une HSC</a:t>
            </a:r>
          </a:p>
          <a:p>
            <a:pPr marL="457200" lvl="1">
              <a:buClr>
                <a:srgbClr val="000000"/>
              </a:buClr>
              <a:buSzPts val="2000"/>
              <a:defRPr sz="2000">
                <a:latin typeface="Century Gothic"/>
                <a:ea typeface="Century Gothic"/>
                <a:cs typeface="Century Gothic"/>
                <a:sym typeface="Century Gothic"/>
              </a:defRPr>
            </a:pPr>
            <a:endParaRPr lang="fr-FR" sz="2000" b="1" dirty="0">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000" b="1" dirty="0">
                <a:ea typeface="ADLaM Display" panose="02010000000000000000" pitchFamily="2" charset="77"/>
                <a:cs typeface="ADLaM Display" panose="02010000000000000000" pitchFamily="2" charset="77"/>
                <a:sym typeface="Century Gothic"/>
              </a:rPr>
              <a:t>Nécessite </a:t>
            </a:r>
            <a:r>
              <a:rPr lang="fr-FR" sz="2000" b="1" dirty="0">
                <a:solidFill>
                  <a:srgbClr val="FF0000"/>
                </a:solidFill>
                <a:ea typeface="ADLaM Display" panose="02010000000000000000" pitchFamily="2" charset="77"/>
                <a:cs typeface="ADLaM Display" panose="02010000000000000000" pitchFamily="2" charset="77"/>
                <a:sym typeface="Century Gothic"/>
              </a:rPr>
              <a:t>surveillance</a:t>
            </a:r>
            <a:r>
              <a:rPr lang="fr-FR" sz="2000" b="1" dirty="0">
                <a:ea typeface="ADLaM Display" panose="02010000000000000000" pitchFamily="2" charset="77"/>
                <a:cs typeface="ADLaM Display" panose="02010000000000000000" pitchFamily="2" charset="77"/>
                <a:sym typeface="Century Gothic"/>
              </a:rPr>
              <a:t> stricte, somatique et psychiatrique</a:t>
            </a:r>
            <a:endParaRPr lang="fr-FR" sz="2000" b="1" dirty="0">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2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215900" indent="-88900"/>
            <a:endParaRPr sz="2000" dirty="0">
              <a:latin typeface="Century Gothic"/>
              <a:ea typeface="Century Gothic"/>
              <a:cs typeface="Century Gothic"/>
              <a:sym typeface="Century Gothic"/>
            </a:endParaRPr>
          </a:p>
        </p:txBody>
      </p:sp>
    </p:spTree>
    <p:extLst>
      <p:ext uri="{BB962C8B-B14F-4D97-AF65-F5344CB8AC3E}">
        <p14:creationId xmlns:p14="http://schemas.microsoft.com/office/powerpoint/2010/main" val="76560344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569C9-BFD8-12FC-DB90-A1ED1618C676}"/>
            </a:ext>
          </a:extLst>
        </p:cNvPr>
        <p:cNvGrpSpPr/>
        <p:nvPr/>
      </p:nvGrpSpPr>
      <p:grpSpPr>
        <a:xfrm>
          <a:off x="0" y="0"/>
          <a:ext cx="0" cy="0"/>
          <a:chOff x="0" y="0"/>
          <a:chExt cx="0" cy="0"/>
        </a:xfrm>
      </p:grpSpPr>
      <p:sp>
        <p:nvSpPr>
          <p:cNvPr id="149" name="Google Shape;134;p5">
            <a:extLst>
              <a:ext uri="{FF2B5EF4-FFF2-40B4-BE49-F238E27FC236}">
                <a16:creationId xmlns:a16="http://schemas.microsoft.com/office/drawing/2014/main" id="{D099BD2B-7144-37A3-701C-75185B8F2EA2}"/>
              </a:ext>
            </a:extLst>
          </p:cNvPr>
          <p:cNvSpPr/>
          <p:nvPr/>
        </p:nvSpPr>
        <p:spPr>
          <a:xfrm>
            <a:off x="4052887" y="941387"/>
            <a:ext cx="8134351" cy="214312"/>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1" name="Google Shape;136;p5">
            <a:extLst>
              <a:ext uri="{FF2B5EF4-FFF2-40B4-BE49-F238E27FC236}">
                <a16:creationId xmlns:a16="http://schemas.microsoft.com/office/drawing/2014/main" id="{6B47A11B-8085-69DA-8254-2DF1B09D37DF}"/>
              </a:ext>
            </a:extLst>
          </p:cNvPr>
          <p:cNvSpPr/>
          <p:nvPr/>
        </p:nvSpPr>
        <p:spPr>
          <a:xfrm>
            <a:off x="-14288" y="6467478"/>
            <a:ext cx="8134350" cy="214311"/>
          </a:xfrm>
          <a:prstGeom prst="rect">
            <a:avLst/>
          </a:prstGeom>
          <a:solidFill>
            <a:srgbClr val="C00000"/>
          </a:solidFill>
          <a:ln w="12700">
            <a:solidFill>
              <a:srgbClr val="FFFFFF"/>
            </a:solidFill>
            <a:miter/>
          </a:ln>
        </p:spPr>
        <p:txBody>
          <a:bodyPr lIns="0" tIns="0" rIns="0" bIns="0" anchor="ctr"/>
          <a:lstStyle/>
          <a:p>
            <a:pPr>
              <a:defRPr sz="1800">
                <a:latin typeface="Calibri"/>
                <a:ea typeface="Calibri"/>
                <a:cs typeface="Calibri"/>
                <a:sym typeface="Calibri"/>
              </a:defRPr>
            </a:pPr>
            <a:endParaRPr/>
          </a:p>
        </p:txBody>
      </p:sp>
      <p:sp>
        <p:nvSpPr>
          <p:cNvPr id="154" name="Google Shape;139;p5">
            <a:extLst>
              <a:ext uri="{FF2B5EF4-FFF2-40B4-BE49-F238E27FC236}">
                <a16:creationId xmlns:a16="http://schemas.microsoft.com/office/drawing/2014/main" id="{471FF62D-7CCE-7ACF-C94B-987538071649}"/>
              </a:ext>
            </a:extLst>
          </p:cNvPr>
          <p:cNvSpPr txBox="1"/>
          <p:nvPr/>
        </p:nvSpPr>
        <p:spPr>
          <a:xfrm>
            <a:off x="210548" y="1219421"/>
            <a:ext cx="11043351" cy="48012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b="0" dirty="0">
                <a:latin typeface="ADLaM Display" panose="02010000000000000000" pitchFamily="2" charset="77"/>
                <a:ea typeface="ADLaM Display" panose="02010000000000000000" pitchFamily="2" charset="77"/>
                <a:cs typeface="ADLaM Display" panose="02010000000000000000" pitchFamily="2" charset="77"/>
              </a:rPr>
              <a:t>Les délais en matière </a:t>
            </a:r>
            <a:r>
              <a:rPr lang="fr-FR" sz="2400" b="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d’isolement</a:t>
            </a:r>
            <a:endParaRPr sz="2400" b="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Durée maximum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12h</a:t>
            </a:r>
            <a:r>
              <a:rPr lang="fr-FR" sz="2400" dirty="0">
                <a:latin typeface="ADLaM Display" panose="02010000000000000000" pitchFamily="2" charset="77"/>
                <a:ea typeface="ADLaM Display" panose="02010000000000000000" pitchFamily="2" charset="77"/>
                <a:cs typeface="ADLaM Display" panose="02010000000000000000" pitchFamily="2" charset="77"/>
              </a:rPr>
              <a:t> , renouvelable jusqu’à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48</a:t>
            </a:r>
            <a:r>
              <a:rPr lang="fr-FR" sz="2400" dirty="0">
                <a:latin typeface="ADLaM Display" panose="02010000000000000000" pitchFamily="2" charset="77"/>
                <a:ea typeface="ADLaM Display" panose="02010000000000000000" pitchFamily="2" charset="77"/>
                <a:cs typeface="ADLaM Display" panose="02010000000000000000" pitchFamily="2" charset="77"/>
              </a:rPr>
              <a:t> h (2 évaluations / 24h) mais renouvelables encore.</a:t>
            </a: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Le juge contrôle systématiquement si l’isolement dépasse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72 heures</a:t>
            </a:r>
          </a:p>
          <a:p>
            <a:pPr marL="800100" lvl="1" indent="-342900">
              <a:buClr>
                <a:srgbClr val="000000"/>
              </a:buClr>
              <a:buSzPts val="2000"/>
              <a:buFont typeface="Courier New"/>
              <a:buChar char="o"/>
              <a:defRPr sz="2000">
                <a:latin typeface="Century Gothic"/>
                <a:ea typeface="Century Gothic"/>
                <a:cs typeface="Century Gothic"/>
                <a:sym typeface="Century Gothic"/>
              </a:defRPr>
            </a:pPr>
            <a:endParaRPr lang="fr-FR" sz="2400" dirty="0">
              <a:latin typeface="ADLaM Display" panose="02010000000000000000" pitchFamily="2" charset="77"/>
              <a:ea typeface="ADLaM Display" panose="02010000000000000000" pitchFamily="2" charset="77"/>
              <a:cs typeface="ADLaM Display" panose="02010000000000000000" pitchFamily="2" charset="77"/>
            </a:endParaRPr>
          </a:p>
          <a:p>
            <a:pPr marL="215900" indent="-88900"/>
            <a:endParaRPr sz="22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342900" indent="-342900">
              <a:buClr>
                <a:srgbClr val="000000"/>
              </a:buClr>
              <a:buSzPts val="2000"/>
              <a:buFont typeface="Wingdings" pitchFamily="2" charset="2"/>
              <a:buChar char="v"/>
              <a:defRPr sz="2000" b="1">
                <a:latin typeface="Century Gothic"/>
                <a:ea typeface="Century Gothic"/>
                <a:cs typeface="Century Gothic"/>
                <a:sym typeface="Century Gothic"/>
              </a:defRPr>
            </a:pPr>
            <a:r>
              <a:rPr lang="fr-FR" sz="2400" dirty="0">
                <a:latin typeface="ADLaM Display" panose="02010000000000000000" pitchFamily="2" charset="0"/>
                <a:ea typeface="ADLaM Display" panose="02010000000000000000" pitchFamily="2" charset="0"/>
                <a:cs typeface="ADLaM Display" panose="02010000000000000000" pitchFamily="2" charset="0"/>
              </a:rPr>
              <a:t>Les délais en matière </a:t>
            </a:r>
            <a:r>
              <a:rPr lang="fr-FR" sz="2400" dirty="0">
                <a:solidFill>
                  <a:srgbClr val="FF0000"/>
                </a:solidFill>
                <a:latin typeface="ADLaM Display" panose="02010000000000000000" pitchFamily="2" charset="0"/>
                <a:ea typeface="ADLaM Display" panose="02010000000000000000" pitchFamily="2" charset="0"/>
                <a:cs typeface="ADLaM Display" panose="02010000000000000000" pitchFamily="2" charset="0"/>
              </a:rPr>
              <a:t>de contention</a:t>
            </a:r>
          </a:p>
          <a:p>
            <a:pPr marL="215900" indent="-88900"/>
            <a:endParaRPr lang="fr-FR" sz="2400" dirty="0">
              <a:latin typeface="ADLaM Display" panose="02010000000000000000" pitchFamily="2" charset="77"/>
              <a:ea typeface="ADLaM Display" panose="02010000000000000000" pitchFamily="2" charset="77"/>
              <a:cs typeface="ADLaM Display" panose="02010000000000000000" pitchFamily="2" charset="77"/>
              <a:sym typeface="Century Gothic"/>
            </a:endParaRP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Durée maximum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6h</a:t>
            </a:r>
            <a:r>
              <a:rPr lang="fr-FR" sz="2400" dirty="0">
                <a:latin typeface="ADLaM Display" panose="02010000000000000000" pitchFamily="2" charset="77"/>
                <a:ea typeface="ADLaM Display" panose="02010000000000000000" pitchFamily="2" charset="77"/>
                <a:cs typeface="ADLaM Display" panose="02010000000000000000" pitchFamily="2" charset="77"/>
              </a:rPr>
              <a:t>, renouvelable jusqu’à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24</a:t>
            </a:r>
            <a:r>
              <a:rPr lang="fr-FR" sz="2400" dirty="0">
                <a:latin typeface="ADLaM Display" panose="02010000000000000000" pitchFamily="2" charset="77"/>
                <a:ea typeface="ADLaM Display" panose="02010000000000000000" pitchFamily="2" charset="77"/>
                <a:cs typeface="ADLaM Display" panose="02010000000000000000" pitchFamily="2" charset="77"/>
              </a:rPr>
              <a:t> h (2 évaluations / 12h) mais renouvelables encore.</a:t>
            </a:r>
          </a:p>
          <a:p>
            <a:pPr marL="800100" lvl="1" indent="-342900">
              <a:buClr>
                <a:srgbClr val="000000"/>
              </a:buClr>
              <a:buSzPts val="2000"/>
              <a:buFont typeface="Courier New"/>
              <a:buChar char="o"/>
              <a:defRPr sz="2000">
                <a:latin typeface="Century Gothic"/>
                <a:ea typeface="Century Gothic"/>
                <a:cs typeface="Century Gothic"/>
                <a:sym typeface="Century Gothic"/>
              </a:defRPr>
            </a:pPr>
            <a:r>
              <a:rPr lang="fr-FR" sz="2400" dirty="0">
                <a:latin typeface="ADLaM Display" panose="02010000000000000000" pitchFamily="2" charset="77"/>
                <a:ea typeface="ADLaM Display" panose="02010000000000000000" pitchFamily="2" charset="77"/>
                <a:cs typeface="ADLaM Display" panose="02010000000000000000" pitchFamily="2" charset="77"/>
              </a:rPr>
              <a:t>Le juge contrôle systématiquement si l’isolement dépasse </a:t>
            </a:r>
            <a:r>
              <a:rPr lang="fr-FR" sz="2400" dirty="0">
                <a:solidFill>
                  <a:srgbClr val="FF0000"/>
                </a:solidFill>
                <a:latin typeface="ADLaM Display" panose="02010000000000000000" pitchFamily="2" charset="77"/>
                <a:ea typeface="ADLaM Display" panose="02010000000000000000" pitchFamily="2" charset="77"/>
                <a:cs typeface="ADLaM Display" panose="02010000000000000000" pitchFamily="2" charset="77"/>
              </a:rPr>
              <a:t>48 heures</a:t>
            </a:r>
          </a:p>
          <a:p>
            <a:pPr marL="215900" indent="-88900"/>
            <a:endParaRPr sz="2000" dirty="0">
              <a:latin typeface="Century Gothic"/>
              <a:ea typeface="Century Gothic"/>
              <a:cs typeface="Century Gothic"/>
              <a:sym typeface="Century Gothic"/>
            </a:endParaRPr>
          </a:p>
        </p:txBody>
      </p:sp>
    </p:spTree>
    <p:extLst>
      <p:ext uri="{BB962C8B-B14F-4D97-AF65-F5344CB8AC3E}">
        <p14:creationId xmlns:p14="http://schemas.microsoft.com/office/powerpoint/2010/main" val="2392404682"/>
      </p:ext>
    </p:extLst>
  </p:cSld>
  <p:clrMapOvr>
    <a:masterClrMapping/>
  </p:clrMapOvr>
  <p:transition spd="med"/>
</p:sld>
</file>

<file path=ppt/theme/theme1.xml><?xml version="1.0" encoding="utf-8"?>
<a:theme xmlns:a="http://schemas.openxmlformats.org/drawingml/2006/main" name="Thème Office">
  <a:themeElements>
    <a:clrScheme name="Thème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hème Office">
      <a:majorFont>
        <a:latin typeface="Arial"/>
        <a:ea typeface="Arial"/>
        <a:cs typeface="Arial"/>
      </a:majorFont>
      <a:minorFont>
        <a:latin typeface="Helvetica"/>
        <a:ea typeface="Helvetica"/>
        <a:cs typeface="Helvetica"/>
      </a:minorFont>
    </a:fontScheme>
    <a:fmtScheme name="Thè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hème Office">
  <a:themeElements>
    <a:clrScheme name="Thème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hème Office">
      <a:majorFont>
        <a:latin typeface="Arial"/>
        <a:ea typeface="Arial"/>
        <a:cs typeface="Arial"/>
      </a:majorFont>
      <a:minorFont>
        <a:latin typeface="Helvetica"/>
        <a:ea typeface="Helvetica"/>
        <a:cs typeface="Helvetica"/>
      </a:minorFont>
    </a:fontScheme>
    <a:fmtScheme name="Thè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14680</TotalTime>
  <Words>2426</Words>
  <Application>Microsoft Office PowerPoint</Application>
  <PresentationFormat>Grand écran</PresentationFormat>
  <Paragraphs>221</Paragraphs>
  <Slides>27</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27</vt:i4>
      </vt:variant>
    </vt:vector>
  </HeadingPairs>
  <TitlesOfParts>
    <vt:vector size="35" baseType="lpstr">
      <vt:lpstr>ADLaM Display</vt:lpstr>
      <vt:lpstr>Arial</vt:lpstr>
      <vt:lpstr>Calibri</vt:lpstr>
      <vt:lpstr>Century Gothic</vt:lpstr>
      <vt:lpstr>Courier New</vt:lpstr>
      <vt:lpstr>Helvetica</vt:lpstr>
      <vt:lpstr>Wingdings</vt:lpstr>
      <vt:lpstr>Thème Office</vt:lpstr>
      <vt:lpstr>Présentation PowerPoint</vt:lpstr>
      <vt:lpstr>Les points développés</vt:lpstr>
      <vt:lpstr> L’hospitalisation sous contrainte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L’alimentation forcée et le droit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Estelle FOURNIER</dc:creator>
  <cp:lastModifiedBy>User</cp:lastModifiedBy>
  <cp:revision>40</cp:revision>
  <dcterms:modified xsi:type="dcterms:W3CDTF">2025-12-12T09:15:36Z</dcterms:modified>
</cp:coreProperties>
</file>