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439400"/>
  <p:notesSz cx="6858000" cy="9144000"/>
  <p:embeddedFontLst>
    <p:embeddedFont>
      <p:font typeface="Open Sans" panose="020B0606030504020204" pitchFamily="34" charset="0"/>
      <p:regular r:id="rId6"/>
      <p:bold r:id="rId7"/>
      <p:italic r:id="rId8"/>
      <p:boldItalic r:id="rId9"/>
    </p:embeddedFont>
    <p:embeddedFont>
      <p:font typeface="Open Sans Bold" panose="020B0806030504020204" pitchFamily="34" charset="0"/>
      <p:regular r:id="rId10"/>
      <p:bold r:id="rId11"/>
    </p:embeddedFont>
    <p:embeddedFont>
      <p:font typeface="Open Sans Bold Italics" panose="020B080603050402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53" autoAdjust="0"/>
  </p:normalViewPr>
  <p:slideViewPr>
    <p:cSldViewPr>
      <p:cViewPr varScale="1">
        <p:scale>
          <a:sx n="74" d="100"/>
          <a:sy n="74" d="100"/>
        </p:scale>
        <p:origin x="311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56489" y="119648"/>
            <a:ext cx="4047023" cy="4047023"/>
            <a:chOff x="0" y="0"/>
            <a:chExt cx="6350000" cy="6350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1270" cy="6350000"/>
            </a:xfrm>
            <a:custGeom>
              <a:avLst/>
              <a:gdLst/>
              <a:ahLst/>
              <a:cxnLst/>
              <a:rect l="l" t="t" r="r" b="b"/>
              <a:pathLst>
                <a:path w="6351270" h="6350000">
                  <a:moveTo>
                    <a:pt x="5985510" y="0"/>
                  </a:moveTo>
                  <a:lnTo>
                    <a:pt x="364490" y="0"/>
                  </a:lnTo>
                  <a:cubicBezTo>
                    <a:pt x="162560" y="0"/>
                    <a:pt x="0" y="162560"/>
                    <a:pt x="0" y="364490"/>
                  </a:cubicBezTo>
                  <a:lnTo>
                    <a:pt x="0" y="5986780"/>
                  </a:lnTo>
                  <a:cubicBezTo>
                    <a:pt x="0" y="6187440"/>
                    <a:pt x="162560" y="6350000"/>
                    <a:pt x="364490" y="6350000"/>
                  </a:cubicBezTo>
                  <a:lnTo>
                    <a:pt x="5986780" y="6350000"/>
                  </a:lnTo>
                  <a:cubicBezTo>
                    <a:pt x="6187440" y="6350000"/>
                    <a:pt x="6351270" y="6187440"/>
                    <a:pt x="6351270" y="5985510"/>
                  </a:cubicBezTo>
                  <a:lnTo>
                    <a:pt x="6351270" y="364490"/>
                  </a:lnTo>
                  <a:cubicBezTo>
                    <a:pt x="6350000" y="162560"/>
                    <a:pt x="6187440" y="0"/>
                    <a:pt x="5985510" y="0"/>
                  </a:cubicBezTo>
                  <a:close/>
                </a:path>
              </a:pathLst>
            </a:custGeom>
            <a:blipFill>
              <a:blip r:embed="rId2"/>
              <a:stretch>
                <a:fillRect l="-8725" r="-8725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461589" y="4452524"/>
            <a:ext cx="6636822" cy="55769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Mot d’accueil de la Vice-Présidente de l’association</a:t>
            </a:r>
          </a:p>
          <a:p>
            <a:pPr algn="ctr">
              <a:lnSpc>
                <a:spcPts val="2288"/>
              </a:lnSpc>
            </a:pPr>
            <a:r>
              <a:rPr lang="en-US" sz="16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Vanessa LANDAIS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Avocate au Barreau de Versailles</a:t>
            </a:r>
          </a:p>
          <a:p>
            <a:pPr algn="ctr">
              <a:lnSpc>
                <a:spcPts val="14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Introduction</a:t>
            </a:r>
          </a:p>
          <a:p>
            <a:pPr algn="ctr">
              <a:lnSpc>
                <a:spcPts val="2288"/>
              </a:lnSpc>
            </a:pPr>
            <a:r>
              <a:rPr lang="en-US" sz="16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Monsieur le Professeur Franck BELLIVIER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Délégué Ministériel à la santé mentale et à la psychiatrie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 Ministère des Solidarités et de la Santé</a:t>
            </a:r>
          </a:p>
          <a:p>
            <a:pPr algn="ctr">
              <a:lnSpc>
                <a:spcPts val="14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1ère table ronde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La précarité des droits à l’entrée dans les soins</a:t>
            </a:r>
          </a:p>
          <a:p>
            <a:pPr algn="ctr">
              <a:lnSpc>
                <a:spcPts val="14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2ème table ronde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 respect des droits pendant l’hospitalisation : quelle réalité ?</a:t>
            </a:r>
          </a:p>
          <a:p>
            <a:pPr algn="ctr">
              <a:lnSpc>
                <a:spcPts val="14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3ème table ronde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 nécessaire contrôle du juge pour le respect des droits</a:t>
            </a:r>
          </a:p>
          <a:p>
            <a:pPr algn="ctr">
              <a:lnSpc>
                <a:spcPts val="14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Conclusion</a:t>
            </a:r>
          </a:p>
          <a:p>
            <a:pPr algn="ctr">
              <a:lnSpc>
                <a:spcPts val="2288"/>
              </a:lnSpc>
            </a:pPr>
            <a:r>
              <a:rPr lang="en-US" sz="16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Corinne VAILLANT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Avocate au Barreau de Paris et Présidente de l’association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39412" y="200111"/>
            <a:ext cx="4047023" cy="4047023"/>
            <a:chOff x="0" y="0"/>
            <a:chExt cx="6350000" cy="6350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1270" cy="6350000"/>
            </a:xfrm>
            <a:custGeom>
              <a:avLst/>
              <a:gdLst/>
              <a:ahLst/>
              <a:cxnLst/>
              <a:rect l="l" t="t" r="r" b="b"/>
              <a:pathLst>
                <a:path w="6351270" h="6350000">
                  <a:moveTo>
                    <a:pt x="5985510" y="0"/>
                  </a:moveTo>
                  <a:lnTo>
                    <a:pt x="364490" y="0"/>
                  </a:lnTo>
                  <a:cubicBezTo>
                    <a:pt x="162560" y="0"/>
                    <a:pt x="0" y="162560"/>
                    <a:pt x="0" y="364490"/>
                  </a:cubicBezTo>
                  <a:lnTo>
                    <a:pt x="0" y="5986780"/>
                  </a:lnTo>
                  <a:cubicBezTo>
                    <a:pt x="0" y="6187440"/>
                    <a:pt x="162560" y="6350000"/>
                    <a:pt x="364490" y="6350000"/>
                  </a:cubicBezTo>
                  <a:lnTo>
                    <a:pt x="5986780" y="6350000"/>
                  </a:lnTo>
                  <a:cubicBezTo>
                    <a:pt x="6187440" y="6350000"/>
                    <a:pt x="6351270" y="6187440"/>
                    <a:pt x="6351270" y="5985510"/>
                  </a:cubicBezTo>
                  <a:lnTo>
                    <a:pt x="6351270" y="364490"/>
                  </a:lnTo>
                  <a:cubicBezTo>
                    <a:pt x="6350000" y="162560"/>
                    <a:pt x="6187440" y="0"/>
                    <a:pt x="5985510" y="0"/>
                  </a:cubicBezTo>
                  <a:close/>
                </a:path>
              </a:pathLst>
            </a:custGeom>
            <a:blipFill>
              <a:blip r:embed="rId2"/>
              <a:stretch>
                <a:fillRect l="-8725" r="-8725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975519" y="4508031"/>
            <a:ext cx="5608963" cy="66920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48"/>
              </a:lnSpc>
            </a:pPr>
            <a:r>
              <a:rPr lang="en-US" sz="2034" b="1" i="1">
                <a:solidFill>
                  <a:srgbClr val="EA6E18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1ère table ronde :</a:t>
            </a: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La précarité des droits </a:t>
            </a: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à l’entrée dans les soins</a:t>
            </a:r>
          </a:p>
          <a:p>
            <a:pPr algn="l">
              <a:lnSpc>
                <a:spcPts val="1728"/>
              </a:lnSpc>
            </a:pPr>
            <a:endParaRPr lang="en-US" sz="1834" b="1">
              <a:solidFill>
                <a:srgbClr val="EA6E1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ctr">
              <a:lnSpc>
                <a:spcPts val="2428"/>
              </a:lnSpc>
            </a:pPr>
            <a:r>
              <a:rPr lang="en-US" sz="1734" b="1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Intervenants :</a:t>
            </a:r>
          </a:p>
          <a:p>
            <a:pPr algn="l">
              <a:lnSpc>
                <a:spcPts val="1728"/>
              </a:lnSpc>
            </a:pPr>
            <a:endParaRPr lang="en-US" sz="1734" b="1" u="sng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Letizia MONNET PLACIDI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Avocate au Barreau de Paris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et trésorière de l’association </a:t>
            </a:r>
          </a:p>
          <a:p>
            <a:pPr algn="l">
              <a:lnSpc>
                <a:spcPts val="172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Monsieur Sébastien SAETTA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Sociologue, Directeur de la Recherche à l’ENSEIS et chercheur associé au CHU de Saint Etienne et au Laboratoire de sociologie Centre Max Weber</a:t>
            </a:r>
          </a:p>
          <a:p>
            <a:pPr algn="l">
              <a:lnSpc>
                <a:spcPts val="172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Monsieur Nicolas GEAIS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Infirmier et Cadre de santé</a:t>
            </a:r>
          </a:p>
          <a:p>
            <a:pPr algn="ctr">
              <a:lnSpc>
                <a:spcPts val="172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Modératrice :</a:t>
            </a: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Letizia MONNET PLACIDI</a:t>
            </a:r>
          </a:p>
          <a:p>
            <a:pPr algn="l">
              <a:lnSpc>
                <a:spcPts val="2848"/>
              </a:lnSpc>
            </a:pPr>
            <a:endParaRPr lang="en-US" sz="17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17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17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3597" y="388130"/>
            <a:ext cx="4047023" cy="4047023"/>
            <a:chOff x="0" y="0"/>
            <a:chExt cx="6350000" cy="6350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1270" cy="6350000"/>
            </a:xfrm>
            <a:custGeom>
              <a:avLst/>
              <a:gdLst/>
              <a:ahLst/>
              <a:cxnLst/>
              <a:rect l="l" t="t" r="r" b="b"/>
              <a:pathLst>
                <a:path w="6351270" h="6350000">
                  <a:moveTo>
                    <a:pt x="5985510" y="0"/>
                  </a:moveTo>
                  <a:lnTo>
                    <a:pt x="364490" y="0"/>
                  </a:lnTo>
                  <a:cubicBezTo>
                    <a:pt x="162560" y="0"/>
                    <a:pt x="0" y="162560"/>
                    <a:pt x="0" y="364490"/>
                  </a:cubicBezTo>
                  <a:lnTo>
                    <a:pt x="0" y="5986780"/>
                  </a:lnTo>
                  <a:cubicBezTo>
                    <a:pt x="0" y="6187440"/>
                    <a:pt x="162560" y="6350000"/>
                    <a:pt x="364490" y="6350000"/>
                  </a:cubicBezTo>
                  <a:lnTo>
                    <a:pt x="5986780" y="6350000"/>
                  </a:lnTo>
                  <a:cubicBezTo>
                    <a:pt x="6187440" y="6350000"/>
                    <a:pt x="6351270" y="6187440"/>
                    <a:pt x="6351270" y="5985510"/>
                  </a:cubicBezTo>
                  <a:lnTo>
                    <a:pt x="6351270" y="364490"/>
                  </a:lnTo>
                  <a:cubicBezTo>
                    <a:pt x="6350000" y="162560"/>
                    <a:pt x="6187440" y="0"/>
                    <a:pt x="5985510" y="0"/>
                  </a:cubicBezTo>
                  <a:close/>
                </a:path>
              </a:pathLst>
            </a:custGeom>
            <a:blipFill>
              <a:blip r:embed="rId2"/>
              <a:stretch>
                <a:fillRect l="-8725" r="-8725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975519" y="4740776"/>
            <a:ext cx="5608963" cy="9082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48"/>
              </a:lnSpc>
            </a:pPr>
            <a:r>
              <a:rPr lang="en-US" sz="2034" b="1" i="1">
                <a:solidFill>
                  <a:srgbClr val="EA6E18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2ème table ronde :</a:t>
            </a: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Le respect des droits pendant l’hospitalisation : quelle réalité ?</a:t>
            </a:r>
          </a:p>
          <a:p>
            <a:pPr algn="ctr">
              <a:lnSpc>
                <a:spcPts val="2148"/>
              </a:lnSpc>
            </a:pPr>
            <a:endParaRPr lang="en-US" sz="1834" b="1">
              <a:solidFill>
                <a:srgbClr val="EA6E1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ctr">
              <a:lnSpc>
                <a:spcPts val="2568"/>
              </a:lnSpc>
            </a:pPr>
            <a:r>
              <a:rPr lang="en-US" sz="1834" b="1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Intervenants :</a:t>
            </a:r>
          </a:p>
          <a:p>
            <a:pPr algn="ctr">
              <a:lnSpc>
                <a:spcPts val="2148"/>
              </a:lnSpc>
            </a:pPr>
            <a:endParaRPr lang="en-US" sz="1834" b="1" u="sng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Madame Céline NIARE</a:t>
            </a:r>
          </a:p>
          <a:p>
            <a:pPr algn="ctr">
              <a:lnSpc>
                <a:spcPts val="2428"/>
              </a:lnSpc>
            </a:pPr>
            <a:r>
              <a:rPr lang="en-US" sz="17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Directrice des soins de la Maison de Santé </a:t>
            </a:r>
          </a:p>
          <a:p>
            <a:pPr algn="ctr">
              <a:lnSpc>
                <a:spcPts val="2428"/>
              </a:lnSpc>
            </a:pPr>
            <a:r>
              <a:rPr lang="en-US" sz="17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d’Épinay Sur Seine</a:t>
            </a:r>
          </a:p>
          <a:p>
            <a:pPr algn="ctr">
              <a:lnSpc>
                <a:spcPts val="2148"/>
              </a:lnSpc>
            </a:pPr>
            <a:endParaRPr lang="en-US" sz="17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Madame Diana EL BARBRY</a:t>
            </a:r>
          </a:p>
          <a:p>
            <a:pPr algn="ctr">
              <a:lnSpc>
                <a:spcPts val="2428"/>
              </a:lnSpc>
            </a:pPr>
            <a:r>
              <a:rPr lang="en-US" sz="17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Attachée de Direction de la Maison de Santé </a:t>
            </a:r>
          </a:p>
          <a:p>
            <a:pPr algn="ctr">
              <a:lnSpc>
                <a:spcPts val="2428"/>
              </a:lnSpc>
            </a:pPr>
            <a:r>
              <a:rPr lang="en-US" sz="17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d’Épinay Sur Seine</a:t>
            </a:r>
          </a:p>
          <a:p>
            <a:pPr algn="ctr">
              <a:lnSpc>
                <a:spcPts val="2148"/>
              </a:lnSpc>
            </a:pPr>
            <a:endParaRPr lang="en-US" sz="17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568"/>
              </a:lnSpc>
            </a:pPr>
            <a:r>
              <a:rPr lang="en-US" sz="1834" b="1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Modératrice :</a:t>
            </a: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Ghizlen MEKARBECH</a:t>
            </a:r>
          </a:p>
          <a:p>
            <a:pPr algn="ctr">
              <a:lnSpc>
                <a:spcPts val="2428"/>
              </a:lnSpc>
            </a:pPr>
            <a:r>
              <a:rPr lang="en-US" sz="17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Avocate au Barreau de Paris</a:t>
            </a:r>
          </a:p>
          <a:p>
            <a:pPr algn="l">
              <a:lnSpc>
                <a:spcPts val="2848"/>
              </a:lnSpc>
            </a:pPr>
            <a:endParaRPr lang="en-US" sz="17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2848"/>
              </a:lnSpc>
            </a:pPr>
            <a:r>
              <a:rPr lang="en-US" sz="20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2848"/>
              </a:lnSpc>
            </a:pPr>
            <a:endParaRPr lang="en-US" sz="2034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56489" y="102556"/>
            <a:ext cx="4047023" cy="4047023"/>
            <a:chOff x="0" y="0"/>
            <a:chExt cx="6350000" cy="6350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1270" cy="6350000"/>
            </a:xfrm>
            <a:custGeom>
              <a:avLst/>
              <a:gdLst/>
              <a:ahLst/>
              <a:cxnLst/>
              <a:rect l="l" t="t" r="r" b="b"/>
              <a:pathLst>
                <a:path w="6351270" h="6350000">
                  <a:moveTo>
                    <a:pt x="5985510" y="0"/>
                  </a:moveTo>
                  <a:lnTo>
                    <a:pt x="364490" y="0"/>
                  </a:lnTo>
                  <a:cubicBezTo>
                    <a:pt x="162560" y="0"/>
                    <a:pt x="0" y="162560"/>
                    <a:pt x="0" y="364490"/>
                  </a:cubicBezTo>
                  <a:lnTo>
                    <a:pt x="0" y="5986780"/>
                  </a:lnTo>
                  <a:cubicBezTo>
                    <a:pt x="0" y="6187440"/>
                    <a:pt x="162560" y="6350000"/>
                    <a:pt x="364490" y="6350000"/>
                  </a:cubicBezTo>
                  <a:lnTo>
                    <a:pt x="5986780" y="6350000"/>
                  </a:lnTo>
                  <a:cubicBezTo>
                    <a:pt x="6187440" y="6350000"/>
                    <a:pt x="6351270" y="6187440"/>
                    <a:pt x="6351270" y="5985510"/>
                  </a:cubicBezTo>
                  <a:lnTo>
                    <a:pt x="6351270" y="364490"/>
                  </a:lnTo>
                  <a:cubicBezTo>
                    <a:pt x="6350000" y="162560"/>
                    <a:pt x="6187440" y="0"/>
                    <a:pt x="5985510" y="0"/>
                  </a:cubicBezTo>
                  <a:close/>
                </a:path>
              </a:pathLst>
            </a:custGeom>
            <a:blipFill>
              <a:blip r:embed="rId2"/>
              <a:stretch>
                <a:fillRect l="-8725" r="-8725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1078183" y="4336250"/>
            <a:ext cx="5608963" cy="66920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48"/>
              </a:lnSpc>
            </a:pPr>
            <a:r>
              <a:rPr lang="en-US" sz="2034" b="1" i="1">
                <a:solidFill>
                  <a:srgbClr val="EA6E18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3ème table ronde :</a:t>
            </a: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Le nécessaire contrôle du Juge </a:t>
            </a:r>
          </a:p>
          <a:p>
            <a:pPr algn="ctr">
              <a:lnSpc>
                <a:spcPts val="2568"/>
              </a:lnSpc>
            </a:pPr>
            <a:r>
              <a:rPr lang="en-US" sz="1834" b="1">
                <a:solidFill>
                  <a:srgbClr val="EA6E1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pour le respect des droits</a:t>
            </a:r>
          </a:p>
          <a:p>
            <a:pPr algn="ctr">
              <a:lnSpc>
                <a:spcPts val="1868"/>
              </a:lnSpc>
            </a:pPr>
            <a:endParaRPr lang="en-US" sz="1834" b="1">
              <a:solidFill>
                <a:srgbClr val="EA6E1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ctr">
              <a:lnSpc>
                <a:spcPts val="2428"/>
              </a:lnSpc>
            </a:pPr>
            <a:r>
              <a:rPr lang="en-US" sz="1734" b="1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Intervenants :</a:t>
            </a:r>
          </a:p>
          <a:p>
            <a:pPr algn="ctr">
              <a:lnSpc>
                <a:spcPts val="1868"/>
              </a:lnSpc>
            </a:pPr>
            <a:r>
              <a:rPr lang="en-US" sz="13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Madame Marie-Sygne BUNOT-ROUILLARD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Conseillère à la Cour d’appel de Paris 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Pôle Urgences civiles et libertés</a:t>
            </a:r>
          </a:p>
          <a:p>
            <a:pPr algn="ctr">
              <a:lnSpc>
                <a:spcPts val="186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Madame Estelle ROYER 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Contrôleure au CGLPL</a:t>
            </a:r>
          </a:p>
          <a:p>
            <a:pPr algn="ctr">
              <a:lnSpc>
                <a:spcPts val="186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Didier LIGER  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Avocat au Barreau de Versailles</a:t>
            </a:r>
          </a:p>
          <a:p>
            <a:pPr algn="ctr">
              <a:lnSpc>
                <a:spcPts val="186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2428"/>
              </a:lnSpc>
            </a:pPr>
            <a:r>
              <a:rPr lang="en-US" sz="1734" b="1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Modérateur :</a:t>
            </a:r>
          </a:p>
          <a:p>
            <a:pPr algn="ctr">
              <a:lnSpc>
                <a:spcPts val="2428"/>
              </a:lnSpc>
            </a:pPr>
            <a:r>
              <a:rPr lang="en-US" sz="1734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Maître Benoît DAVID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Avocat au Barreau de Paris </a:t>
            </a:r>
          </a:p>
          <a:p>
            <a:pPr algn="ctr">
              <a:lnSpc>
                <a:spcPts val="2288"/>
              </a:lnSpc>
            </a:pPr>
            <a:r>
              <a:rPr lang="en-US" sz="163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et Membre du Conseil de L’Ordre</a:t>
            </a:r>
          </a:p>
          <a:p>
            <a:pPr algn="ctr">
              <a:lnSpc>
                <a:spcPts val="242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28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2848"/>
              </a:lnSpc>
            </a:pPr>
            <a:endParaRPr lang="en-US" sz="1634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278</Words>
  <Application>Microsoft Macintosh PowerPoint</Application>
  <PresentationFormat>Personnalisé</PresentationFormat>
  <Paragraphs>86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Open Sans</vt:lpstr>
      <vt:lpstr>Calibri</vt:lpstr>
      <vt:lpstr>Open Sans Bold Italics</vt:lpstr>
      <vt:lpstr>Arial</vt:lpstr>
      <vt:lpstr>Open Sans Bold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Maman colloque </dc:title>
  <cp:lastModifiedBy>audrey carro</cp:lastModifiedBy>
  <cp:revision>1</cp:revision>
  <dcterms:created xsi:type="dcterms:W3CDTF">2006-08-16T00:00:00Z</dcterms:created>
  <dcterms:modified xsi:type="dcterms:W3CDTF">2025-10-09T16:38:43Z</dcterms:modified>
  <dc:identifier>DAG1IrkVyqQ</dc:identifier>
</cp:coreProperties>
</file>